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95" r:id="rId1"/>
  </p:sldMasterIdLst>
  <p:notesMasterIdLst>
    <p:notesMasterId r:id="rId24"/>
  </p:notesMasterIdLst>
  <p:handoutMasterIdLst>
    <p:handoutMasterId r:id="rId25"/>
  </p:handoutMasterIdLst>
  <p:sldIdLst>
    <p:sldId id="275" r:id="rId2"/>
    <p:sldId id="257" r:id="rId3"/>
    <p:sldId id="258" r:id="rId4"/>
    <p:sldId id="288" r:id="rId5"/>
    <p:sldId id="289" r:id="rId6"/>
    <p:sldId id="290" r:id="rId7"/>
    <p:sldId id="261" r:id="rId8"/>
    <p:sldId id="262" r:id="rId9"/>
    <p:sldId id="263" r:id="rId10"/>
    <p:sldId id="267" r:id="rId11"/>
    <p:sldId id="266" r:id="rId12"/>
    <p:sldId id="270" r:id="rId13"/>
    <p:sldId id="279" r:id="rId14"/>
    <p:sldId id="293" r:id="rId15"/>
    <p:sldId id="291" r:id="rId16"/>
    <p:sldId id="292" r:id="rId17"/>
    <p:sldId id="274" r:id="rId18"/>
    <p:sldId id="272" r:id="rId19"/>
    <p:sldId id="280" r:id="rId20"/>
    <p:sldId id="281" r:id="rId21"/>
    <p:sldId id="294" r:id="rId22"/>
    <p:sldId id="27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FFFF66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039" autoAdjust="0"/>
    <p:restoredTop sz="90929"/>
  </p:normalViewPr>
  <p:slideViewPr>
    <p:cSldViewPr>
      <p:cViewPr>
        <p:scale>
          <a:sx n="71" d="100"/>
          <a:sy n="71" d="100"/>
        </p:scale>
        <p:origin x="-235" y="7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64" y="-6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r>
              <a:rPr lang="en-US"/>
              <a:t>OSHA Lecture</a:t>
            </a:r>
          </a:p>
        </p:txBody>
      </p:sp>
      <p:sp>
        <p:nvSpPr>
          <p:cNvPr id="153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AC9816E5-7CF7-4409-B48D-40F007EA9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052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A061D7A-EFBC-4ACE-9247-ECED7D46E2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781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0EF191-3BE9-4B40-8294-5302E2DCB587}" type="slidenum">
              <a:rPr lang="en-US"/>
              <a:pPr/>
              <a:t>7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US" smtClean="0"/>
              <a:t>A GERM THAT TRAVELS IN THE BLOOD AND BODY FLUIDS THAT IS CAPABLE OF CAUSING DISEASE.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C29F490-20B1-44C5-B50A-8678912E0B0A}" type="slidenum">
              <a:rPr lang="en-US"/>
              <a:pPr/>
              <a:t>10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0DA5E0D-7F3F-452A-8CEF-3BC487F60E5C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BF380A55-61BD-46AC-8447-96A1A192997F}" type="slidenum">
              <a:rPr lang="en-US" smtClean="0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6AC6266-BF5D-41AE-B117-50A47B6C0A51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0D0A1F1C-140E-44CB-B06B-B2E5AE3DB640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8B8C2EC-A0E4-4274-9628-16EA427A3423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4544B104-5E99-4CE3-B812-57B84FA66B0D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609600"/>
            <a:ext cx="8080375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2625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089A919-08CC-4B95-BF55-913179531C7E}" type="datetime1">
              <a:rPr lang="en-US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2pPr lvl="1">
              <a:defRPr smtClean="0"/>
            </a:lvl2pPr>
          </a:lstStyle>
          <a:p>
            <a:pPr lvl="1">
              <a:defRPr/>
            </a:pPr>
            <a:fld id="{52C1C3E1-15E5-42D8-B8AE-CB96C6DE2B4A}" type="slidenum">
              <a:rPr lang="en-US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4230C49-881A-447B-8C54-83D75554C60D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FE69A5EC-40B4-4A23-A80C-F03958BA5953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F483560-45F0-4CB5-9D0A-106A968DD386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A1C2158B-0248-4A83-80C9-E9AEF0A8CB43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8E2FE2-1C9C-407A-B453-63B7B72E61EF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AACA9361-C790-493D-A729-FEBCE5FEF51A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6076B4-1DDD-4DCF-840C-B8EA693DA1A7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1FFC83FF-BBC3-4236-A0FE-CC7D293532F4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DE3BB02-9631-4BF4-ABDE-A107E9657417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A461B2A4-E858-4519-AFB9-7B96F6ADCC39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6D6ED15-7194-4658-9DBC-D5CF010104C0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0860E84C-0BEF-4F1B-833F-3F9064C13AE3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E834234-3324-4A97-A2BB-9D8904C1E6E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1">
              <a:defRPr/>
            </a:pPr>
            <a:fld id="{92C1CAA8-CC47-48EA-943E-72C2B6A5F8FD}" type="slidenum">
              <a:rPr lang="en-US" smtClean="0"/>
              <a:pPr lvl="1">
                <a:defRPr/>
              </a:pPr>
              <a:t>‹#›</a:t>
            </a:fld>
            <a:endParaRPr lang="en-US">
              <a:latin typeface="+mn-lt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fld id="{9A9F4F9F-4987-4934-A184-D1799B29516B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lvl="1">
              <a:defRPr/>
            </a:pPr>
            <a:fld id="{65D47D7E-9F60-4257-98C7-CD5C98024BE4}" type="slidenum">
              <a:rPr lang="en-US" smtClean="0"/>
              <a:pPr lvl="1"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97" r:id="rId2"/>
    <p:sldLayoutId id="2147483898" r:id="rId3"/>
    <p:sldLayoutId id="2147483899" r:id="rId4"/>
    <p:sldLayoutId id="2147483900" r:id="rId5"/>
    <p:sldLayoutId id="2147483901" r:id="rId6"/>
    <p:sldLayoutId id="2147483902" r:id="rId7"/>
    <p:sldLayoutId id="2147483903" r:id="rId8"/>
    <p:sldLayoutId id="2147483904" r:id="rId9"/>
    <p:sldLayoutId id="2147483905" r:id="rId10"/>
    <p:sldLayoutId id="2147483906" r:id="rId11"/>
    <p:sldLayoutId id="2147483907" r:id="rId12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www.sdarc.org/img/blood.gif&amp;imgrefurl=http://www.sdarc.org/donate/blood.asp&amp;h=186&amp;w=186&amp;prev=/images?q=blood&amp;svnum=10&amp;hl=en&amp;lr=&amp;ie=UTF-8&amp;oe=UTF-8&amp;sa=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050"/>
          <p:cNvSpPr>
            <a:spLocks noGrp="1" noChangeArrowheads="1"/>
          </p:cNvSpPr>
          <p:nvPr>
            <p:ph type="title"/>
          </p:nvPr>
        </p:nvSpPr>
        <p:spPr>
          <a:xfrm>
            <a:off x="1063625" y="-1752600"/>
            <a:ext cx="8080375" cy="1143000"/>
          </a:xfrm>
        </p:spPr>
        <p:txBody>
          <a:bodyPr/>
          <a:lstStyle/>
          <a:p>
            <a:pPr eaLnBrk="1" hangingPunct="1">
              <a:defRPr/>
            </a:pPr>
            <a:endParaRPr lang="en-US" smtClean="0"/>
          </a:p>
        </p:txBody>
      </p:sp>
      <p:sp>
        <p:nvSpPr>
          <p:cNvPr id="16390" name="Rectangle 2051"/>
          <p:cNvSpPr>
            <a:spLocks noGrp="1" noChangeArrowheads="1"/>
          </p:cNvSpPr>
          <p:nvPr>
            <p:ph idx="1"/>
          </p:nvPr>
        </p:nvSpPr>
        <p:spPr>
          <a:xfrm>
            <a:off x="1066800" y="990600"/>
            <a:ext cx="8077200" cy="4876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8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O</a:t>
            </a:r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CCUPATIONAL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8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</a:t>
            </a:r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AFETY  </a:t>
            </a:r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&amp;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8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H</a:t>
            </a:r>
            <a:r>
              <a:rPr lang="en-US" sz="48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EALTH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8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54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SSOCIATION</a:t>
            </a:r>
            <a:endParaRPr lang="en-US" sz="8000" dirty="0" smtClean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38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r>
              <a:rPr lang="en-US" dirty="0" smtClean="0"/>
              <a:t>9/4/12</a:t>
            </a:r>
            <a:endParaRPr lang="en-US" dirty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fld id="{CAA5A94B-D55D-4119-8EA5-465AF4281796}" type="slidenum">
              <a:rPr lang="en-US"/>
              <a:pPr lvl="1">
                <a:defRPr/>
              </a:pPr>
              <a:t>1</a:t>
            </a:fld>
            <a:endParaRPr lang="en-US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              </a:t>
            </a:r>
            <a:r>
              <a:rPr lang="en-US" dirty="0" smtClean="0"/>
              <a:t>      </a:t>
            </a:r>
            <a:r>
              <a:rPr lang="en-US" dirty="0" smtClean="0">
                <a:solidFill>
                  <a:srgbClr val="FFCC00"/>
                </a:solidFill>
              </a:rPr>
              <a:t>SYMPTOMS  </a:t>
            </a:r>
            <a:r>
              <a:rPr lang="en-US" dirty="0" smtClean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rgbClr val="FFCC00"/>
                </a:solidFill>
              </a:rPr>
              <a:t>   </a:t>
            </a:r>
            <a:r>
              <a:rPr lang="en-US" sz="3200" dirty="0" smtClean="0">
                <a:solidFill>
                  <a:srgbClr val="FFCC00"/>
                </a:solidFill>
              </a:rPr>
              <a:t> </a:t>
            </a:r>
            <a:r>
              <a:rPr lang="en-US" sz="3200" dirty="0" smtClean="0">
                <a:solidFill>
                  <a:srgbClr val="FFCC00"/>
                </a:solidFill>
              </a:rPr>
              <a:t>    HIV</a:t>
            </a:r>
            <a:r>
              <a:rPr lang="en-US" dirty="0" smtClean="0">
                <a:solidFill>
                  <a:srgbClr val="FFCC00"/>
                </a:solidFill>
              </a:rPr>
              <a:t>            </a:t>
            </a:r>
            <a:r>
              <a:rPr lang="en-US" sz="3200" dirty="0" smtClean="0">
                <a:solidFill>
                  <a:srgbClr val="FFCC00"/>
                </a:solidFill>
              </a:rPr>
              <a:t>Hepatitis </a:t>
            </a:r>
            <a:r>
              <a:rPr lang="en-US" sz="3200" dirty="0" smtClean="0">
                <a:solidFill>
                  <a:srgbClr val="FFCC00"/>
                </a:solidFill>
              </a:rPr>
              <a:t>B      </a:t>
            </a:r>
            <a:r>
              <a:rPr lang="en-US" sz="3200" dirty="0" smtClean="0">
                <a:solidFill>
                  <a:srgbClr val="FFCC00"/>
                </a:solidFill>
              </a:rPr>
              <a:t>    Hepatitis </a:t>
            </a:r>
            <a:r>
              <a:rPr lang="en-US" sz="3200" dirty="0" smtClean="0">
                <a:solidFill>
                  <a:srgbClr val="FFCC00"/>
                </a:solidFill>
              </a:rPr>
              <a:t>C</a:t>
            </a:r>
            <a:r>
              <a:rPr lang="en-US" dirty="0" smtClean="0">
                <a:solidFill>
                  <a:srgbClr val="FFCC00"/>
                </a:solidFill>
              </a:rPr>
              <a:t/>
            </a:r>
            <a:br>
              <a:rPr lang="en-US" dirty="0" smtClean="0">
                <a:solidFill>
                  <a:srgbClr val="FFCC00"/>
                </a:solidFill>
              </a:rPr>
            </a:br>
            <a:endParaRPr lang="en-US" dirty="0" smtClean="0">
              <a:solidFill>
                <a:srgbClr val="FFCC00"/>
              </a:solidFill>
            </a:endParaRPr>
          </a:p>
        </p:txBody>
      </p:sp>
      <p:graphicFrame>
        <p:nvGraphicFramePr>
          <p:cNvPr id="30772" name="Group 52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159709171"/>
              </p:ext>
            </p:extLst>
          </p:nvPr>
        </p:nvGraphicFramePr>
        <p:xfrm>
          <a:off x="1143000" y="1981200"/>
          <a:ext cx="7772400" cy="4622547"/>
        </p:xfrm>
        <a:graphic>
          <a:graphicData uri="http://schemas.openxmlformats.org/drawingml/2006/table">
            <a:tbl>
              <a:tblPr/>
              <a:tblGrid>
                <a:gridCol w="2590800"/>
                <a:gridCol w="2590800"/>
                <a:gridCol w="2590800"/>
              </a:tblGrid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fatigue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fatigue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fatigue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Loss of appetite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Loss of appetite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Loss of appetite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N&amp;V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N&amp;V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N&amp;V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Swollen lymph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nodes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jaundice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jaundice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Night sweats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Amber, tea colored urine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Amber, tea colored urine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8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Lingering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infection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Gray stools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Gray stools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7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Enlarged liver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Enlarged liver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457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0EF48DF-7BEC-483E-A53F-E72C06CCC0ED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2457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4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5F92B9E-B39B-4D99-9166-DFD99DC265F3}" type="slidenum">
              <a:rPr lang="en-US"/>
              <a:pPr lvl="1">
                <a:defRPr/>
              </a:pPr>
              <a:t>10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4582" name="Rectangle 5"/>
          <p:cNvSpPr>
            <a:spLocks noChangeArrowheads="1"/>
          </p:cNvSpPr>
          <p:nvPr/>
        </p:nvSpPr>
        <p:spPr bwMode="auto">
          <a:xfrm>
            <a:off x="1371600" y="2514600"/>
            <a:ext cx="4572000" cy="3397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lvl="4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endParaRPr 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Hepatitis B Vaccination</a:t>
            </a:r>
          </a:p>
        </p:txBody>
      </p:sp>
      <p:sp>
        <p:nvSpPr>
          <p:cNvPr id="2560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Hep B only work-related Bloodborne disease for which vaccine is available</a:t>
            </a:r>
          </a:p>
          <a:p>
            <a:pPr eaLnBrk="1" hangingPunct="1"/>
            <a:r>
              <a:rPr lang="en-US" smtClean="0"/>
              <a:t>OSHA requirement in Exposure Control Plan</a:t>
            </a:r>
          </a:p>
          <a:p>
            <a:pPr eaLnBrk="1" hangingPunct="1"/>
            <a:r>
              <a:rPr lang="en-US" smtClean="0"/>
              <a:t>97% Effective</a:t>
            </a:r>
          </a:p>
          <a:p>
            <a:pPr eaLnBrk="1" hangingPunct="1"/>
            <a:r>
              <a:rPr lang="en-US" smtClean="0"/>
              <a:t>Ten Year Revaccination Recommended</a:t>
            </a:r>
          </a:p>
        </p:txBody>
      </p:sp>
      <p:sp>
        <p:nvSpPr>
          <p:cNvPr id="2560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050C9C21-4166-4AC3-85F4-3E2C290E3F14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2560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ED469A0D-4792-4D44-B6B2-CE58567FB6CA}" type="slidenum">
              <a:rPr lang="en-US"/>
              <a:pPr lvl="1">
                <a:defRPr/>
              </a:pPr>
              <a:t>11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            TUBERCULOSIS</a:t>
            </a:r>
          </a:p>
        </p:txBody>
      </p:sp>
      <p:sp>
        <p:nvSpPr>
          <p:cNvPr id="286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Increase in Resistance</a:t>
            </a:r>
          </a:p>
          <a:p>
            <a:pPr eaLnBrk="1" hangingPunct="1"/>
            <a:r>
              <a:rPr lang="en-US" dirty="0" smtClean="0"/>
              <a:t>Transmission is by air and respiratory   inhalation</a:t>
            </a:r>
          </a:p>
          <a:p>
            <a:pPr eaLnBrk="1" hangingPunct="1"/>
            <a:r>
              <a:rPr lang="en-US" dirty="0" smtClean="0"/>
              <a:t>At Risk:  TB exposed &amp; diminished     immune system</a:t>
            </a:r>
          </a:p>
          <a:p>
            <a:pPr eaLnBrk="1" hangingPunct="1"/>
            <a:r>
              <a:rPr lang="en-US" dirty="0" smtClean="0"/>
              <a:t>Infected </a:t>
            </a:r>
            <a:r>
              <a:rPr lang="en-US" dirty="0" err="1" smtClean="0"/>
              <a:t>vs</a:t>
            </a:r>
            <a:r>
              <a:rPr lang="en-US" dirty="0" smtClean="0"/>
              <a:t> Infectious</a:t>
            </a:r>
          </a:p>
        </p:txBody>
      </p:sp>
      <p:sp>
        <p:nvSpPr>
          <p:cNvPr id="2867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B7D1654-F266-40AE-BB27-D6091231A779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286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47C53517-7DAA-4E6F-B254-9330144224C6}" type="slidenum">
              <a:rPr lang="en-US"/>
              <a:pPr lvl="1">
                <a:defRPr/>
              </a:pPr>
              <a:t>12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TB: Employee </a:t>
            </a:r>
            <a:r>
              <a:rPr lang="en-US" dirty="0"/>
              <a:t>P</a:t>
            </a:r>
            <a:r>
              <a:rPr lang="en-US" dirty="0" smtClean="0"/>
              <a:t>rotection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Specific respiratory masks are required and must be correctly fitted to be effective </a:t>
            </a:r>
            <a:r>
              <a:rPr lang="en-US" sz="2400" dirty="0" smtClean="0"/>
              <a:t>(</a:t>
            </a:r>
            <a:r>
              <a:rPr lang="pt-BR" sz="2400" dirty="0" smtClean="0"/>
              <a:t>N95</a:t>
            </a:r>
            <a:r>
              <a:rPr lang="pt-BR" sz="2400" dirty="0"/>
              <a:t>, N99, N100, R95, R99, R100, P95, P99, and P100 filters (including disposable respirators</a:t>
            </a:r>
            <a:r>
              <a:rPr lang="pt-BR" dirty="0" smtClean="0"/>
              <a:t>)</a:t>
            </a:r>
            <a:endParaRPr lang="en-US" dirty="0" smtClean="0"/>
          </a:p>
          <a:p>
            <a:r>
              <a:rPr lang="en-US" dirty="0" smtClean="0"/>
              <a:t> Negative airflow is required for respiratory isolation.</a:t>
            </a:r>
          </a:p>
          <a:p>
            <a:r>
              <a:rPr lang="en-US" dirty="0" smtClean="0"/>
              <a:t>TB testing performed routinely on healthcare workers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13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10231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1" name="Rectangle 13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808037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         ERGONOMICS</a:t>
            </a:r>
            <a:br>
              <a:rPr lang="en-US" dirty="0" smtClean="0"/>
            </a:br>
            <a:r>
              <a:rPr lang="en-US" dirty="0" smtClean="0"/>
              <a:t> </a:t>
            </a:r>
          </a:p>
        </p:txBody>
      </p:sp>
      <p:sp>
        <p:nvSpPr>
          <p:cNvPr id="19462" name="Rectangle 14"/>
          <p:cNvSpPr>
            <a:spLocks noGrp="1" noChangeArrowheads="1"/>
          </p:cNvSpPr>
          <p:nvPr>
            <p:ph idx="1"/>
          </p:nvPr>
        </p:nvSpPr>
        <p:spPr>
          <a:xfrm>
            <a:off x="1066799" y="1524000"/>
            <a:ext cx="7388225" cy="45720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DEFINITION:  (Body Mechanics)  this includes good posture, good lifting &amp; transferring techniques of items &amp; people, positioning changes when sitting/standing in one place for long periods of time, good resting/relaxing techniques, and the efficient organization of work areas and supplies.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Use mechanical devices/aides when indicated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Utilize proper lifting techniques	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Maintain a healthy back with exercise</a:t>
            </a:r>
          </a:p>
        </p:txBody>
      </p:sp>
      <p:sp>
        <p:nvSpPr>
          <p:cNvPr id="1945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D8B79858-C135-4383-828A-F135134CB14A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30510A42-26E0-4C07-9077-BD484A6B5576}" type="slidenum">
              <a:rPr lang="en-US"/>
              <a:pPr lvl="1">
                <a:defRPr/>
              </a:pPr>
              <a:t>14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19463" name="Puzzle3"/>
          <p:cNvSpPr>
            <a:spLocks noChangeAspect="1" noEditPoints="1" noChangeArrowheads="1"/>
          </p:cNvSpPr>
          <p:nvPr/>
        </p:nvSpPr>
        <p:spPr bwMode="blackWhite">
          <a:xfrm>
            <a:off x="8534400" y="7239000"/>
            <a:ext cx="74613" cy="1327150"/>
          </a:xfrm>
          <a:custGeom>
            <a:avLst/>
            <a:gdLst>
              <a:gd name="T0" fmla="*/ 1054 w 21600"/>
              <a:gd name="T1" fmla="*/ 7565 h 21600"/>
              <a:gd name="T2" fmla="*/ 19866 w 21600"/>
              <a:gd name="T3" fmla="*/ 11296 h 21600"/>
            </a:gdLst>
            <a:ahLst/>
            <a:cxnLst>
              <a:cxn ang="0">
                <a:pos x="8511" y="21000"/>
              </a:cxn>
              <a:cxn ang="0">
                <a:pos x="9369" y="20230"/>
              </a:cxn>
              <a:cxn ang="0">
                <a:pos x="8618" y="19108"/>
              </a:cxn>
              <a:cxn ang="0">
                <a:pos x="7956" y="17426"/>
              </a:cxn>
              <a:cxn ang="0">
                <a:pos x="8582" y="16278"/>
              </a:cxn>
              <a:cxn ang="0">
                <a:pos x="9637" y="15847"/>
              </a:cxn>
              <a:cxn ang="0">
                <a:pos x="11264" y="15795"/>
              </a:cxn>
              <a:cxn ang="0">
                <a:pos x="12605" y="16173"/>
              </a:cxn>
              <a:cxn ang="0">
                <a:pos x="13517" y="17204"/>
              </a:cxn>
              <a:cxn ang="0">
                <a:pos x="13106" y="18756"/>
              </a:cxn>
              <a:cxn ang="0">
                <a:pos x="11872" y="20073"/>
              </a:cxn>
              <a:cxn ang="0">
                <a:pos x="12319" y="20726"/>
              </a:cxn>
              <a:cxn ang="0">
                <a:pos x="14322" y="21326"/>
              </a:cxn>
              <a:cxn ang="0">
                <a:pos x="17433" y="21613"/>
              </a:cxn>
              <a:cxn ang="0">
                <a:pos x="20258" y="21208"/>
              </a:cxn>
              <a:cxn ang="0">
                <a:pos x="20366" y="19030"/>
              </a:cxn>
              <a:cxn ang="0">
                <a:pos x="20598" y="15873"/>
              </a:cxn>
              <a:cxn ang="0">
                <a:pos x="19561" y="15091"/>
              </a:cxn>
              <a:cxn ang="0">
                <a:pos x="18023" y="14973"/>
              </a:cxn>
              <a:cxn ang="0">
                <a:pos x="16682" y="15600"/>
              </a:cxn>
              <a:cxn ang="0">
                <a:pos x="14626" y="15443"/>
              </a:cxn>
              <a:cxn ang="0">
                <a:pos x="13392" y="14569"/>
              </a:cxn>
              <a:cxn ang="0">
                <a:pos x="13178" y="13565"/>
              </a:cxn>
              <a:cxn ang="0">
                <a:pos x="13589" y="12547"/>
              </a:cxn>
              <a:cxn ang="0">
                <a:pos x="15449" y="11660"/>
              </a:cxn>
              <a:cxn ang="0">
                <a:pos x="17541" y="11947"/>
              </a:cxn>
              <a:cxn ang="0">
                <a:pos x="18703" y="12521"/>
              </a:cxn>
              <a:cxn ang="0">
                <a:pos x="20115" y="12521"/>
              </a:cxn>
              <a:cxn ang="0">
                <a:pos x="21349" y="12013"/>
              </a:cxn>
              <a:cxn ang="0">
                <a:pos x="21707" y="10813"/>
              </a:cxn>
              <a:cxn ang="0">
                <a:pos x="20849" y="7539"/>
              </a:cxn>
              <a:cxn ang="0">
                <a:pos x="17684" y="7213"/>
              </a:cxn>
              <a:cxn ang="0">
                <a:pos x="13696" y="6834"/>
              </a:cxn>
              <a:cxn ang="0">
                <a:pos x="11908" y="5882"/>
              </a:cxn>
              <a:cxn ang="0">
                <a:pos x="11711" y="4500"/>
              </a:cxn>
              <a:cxn ang="0">
                <a:pos x="12695" y="3482"/>
              </a:cxn>
              <a:cxn ang="0">
                <a:pos x="13356" y="1904"/>
              </a:cxn>
              <a:cxn ang="0">
                <a:pos x="12659" y="652"/>
              </a:cxn>
              <a:cxn ang="0">
                <a:pos x="11354" y="143"/>
              </a:cxn>
              <a:cxn ang="0">
                <a:pos x="9548" y="143"/>
              </a:cxn>
              <a:cxn ang="0">
                <a:pos x="8243" y="547"/>
              </a:cxn>
              <a:cxn ang="0">
                <a:pos x="7313" y="1630"/>
              </a:cxn>
              <a:cxn ang="0">
                <a:pos x="7796" y="3221"/>
              </a:cxn>
              <a:cxn ang="0">
                <a:pos x="8815" y="4578"/>
              </a:cxn>
              <a:cxn ang="0">
                <a:pos x="8100" y="5986"/>
              </a:cxn>
              <a:cxn ang="0">
                <a:pos x="5632" y="6808"/>
              </a:cxn>
              <a:cxn ang="0">
                <a:pos x="1466" y="6808"/>
              </a:cxn>
              <a:cxn ang="0">
                <a:pos x="53" y="9860"/>
              </a:cxn>
              <a:cxn ang="0">
                <a:pos x="411" y="11765"/>
              </a:cxn>
              <a:cxn ang="0">
                <a:pos x="2056" y="12247"/>
              </a:cxn>
              <a:cxn ang="0">
                <a:pos x="3808" y="11960"/>
              </a:cxn>
              <a:cxn ang="0">
                <a:pos x="5453" y="11465"/>
              </a:cxn>
              <a:cxn ang="0">
                <a:pos x="7313" y="12091"/>
              </a:cxn>
              <a:cxn ang="0">
                <a:pos x="7992" y="13747"/>
              </a:cxn>
              <a:cxn ang="0">
                <a:pos x="6758" y="14817"/>
              </a:cxn>
              <a:cxn ang="0">
                <a:pos x="4792" y="14973"/>
              </a:cxn>
              <a:cxn ang="0">
                <a:pos x="3361" y="14165"/>
              </a:cxn>
              <a:cxn ang="0">
                <a:pos x="1734" y="14243"/>
              </a:cxn>
              <a:cxn ang="0">
                <a:pos x="411" y="15143"/>
              </a:cxn>
              <a:cxn ang="0">
                <a:pos x="411" y="17295"/>
              </a:cxn>
              <a:cxn ang="0">
                <a:pos x="911" y="20073"/>
              </a:cxn>
              <a:cxn ang="0">
                <a:pos x="1394" y="20934"/>
              </a:cxn>
              <a:cxn ang="0">
                <a:pos x="5650" y="20660"/>
              </a:cxn>
            </a:cxnLst>
            <a:rect l="T0" t="T1" r="T2" b="T3"/>
            <a:pathLst>
              <a:path w="21600" h="21600">
                <a:moveTo>
                  <a:pt x="6580" y="20830"/>
                </a:moveTo>
                <a:lnTo>
                  <a:pt x="7062" y="20960"/>
                </a:lnTo>
                <a:lnTo>
                  <a:pt x="7474" y="21026"/>
                </a:lnTo>
                <a:lnTo>
                  <a:pt x="7885" y="21052"/>
                </a:lnTo>
                <a:lnTo>
                  <a:pt x="8207" y="21052"/>
                </a:lnTo>
                <a:lnTo>
                  <a:pt x="8511" y="21000"/>
                </a:lnTo>
                <a:lnTo>
                  <a:pt x="8779" y="20934"/>
                </a:lnTo>
                <a:lnTo>
                  <a:pt x="8994" y="20830"/>
                </a:lnTo>
                <a:lnTo>
                  <a:pt x="9119" y="20700"/>
                </a:lnTo>
                <a:lnTo>
                  <a:pt x="9262" y="20556"/>
                </a:lnTo>
                <a:lnTo>
                  <a:pt x="9333" y="20400"/>
                </a:lnTo>
                <a:lnTo>
                  <a:pt x="9369" y="20230"/>
                </a:lnTo>
                <a:lnTo>
                  <a:pt x="9369" y="20034"/>
                </a:lnTo>
                <a:lnTo>
                  <a:pt x="9298" y="19852"/>
                </a:lnTo>
                <a:lnTo>
                  <a:pt x="9190" y="19682"/>
                </a:lnTo>
                <a:lnTo>
                  <a:pt x="9065" y="19500"/>
                </a:lnTo>
                <a:lnTo>
                  <a:pt x="8886" y="19330"/>
                </a:lnTo>
                <a:lnTo>
                  <a:pt x="8618" y="19108"/>
                </a:lnTo>
                <a:lnTo>
                  <a:pt x="8403" y="18847"/>
                </a:lnTo>
                <a:lnTo>
                  <a:pt x="8243" y="18573"/>
                </a:lnTo>
                <a:lnTo>
                  <a:pt x="8100" y="18300"/>
                </a:lnTo>
                <a:lnTo>
                  <a:pt x="7992" y="18000"/>
                </a:lnTo>
                <a:lnTo>
                  <a:pt x="7956" y="17700"/>
                </a:lnTo>
                <a:lnTo>
                  <a:pt x="7956" y="17426"/>
                </a:lnTo>
                <a:lnTo>
                  <a:pt x="7992" y="17126"/>
                </a:lnTo>
                <a:lnTo>
                  <a:pt x="8100" y="16878"/>
                </a:lnTo>
                <a:lnTo>
                  <a:pt x="8243" y="16630"/>
                </a:lnTo>
                <a:lnTo>
                  <a:pt x="8332" y="16500"/>
                </a:lnTo>
                <a:lnTo>
                  <a:pt x="8439" y="16369"/>
                </a:lnTo>
                <a:lnTo>
                  <a:pt x="8582" y="16278"/>
                </a:lnTo>
                <a:lnTo>
                  <a:pt x="8707" y="16173"/>
                </a:lnTo>
                <a:lnTo>
                  <a:pt x="8850" y="16095"/>
                </a:lnTo>
                <a:lnTo>
                  <a:pt x="9029" y="16017"/>
                </a:lnTo>
                <a:lnTo>
                  <a:pt x="9226" y="15952"/>
                </a:lnTo>
                <a:lnTo>
                  <a:pt x="9405" y="15873"/>
                </a:lnTo>
                <a:lnTo>
                  <a:pt x="9637" y="15847"/>
                </a:lnTo>
                <a:lnTo>
                  <a:pt x="9852" y="15795"/>
                </a:lnTo>
                <a:lnTo>
                  <a:pt x="10120" y="15769"/>
                </a:lnTo>
                <a:lnTo>
                  <a:pt x="10370" y="15769"/>
                </a:lnTo>
                <a:lnTo>
                  <a:pt x="10710" y="15769"/>
                </a:lnTo>
                <a:lnTo>
                  <a:pt x="10978" y="15769"/>
                </a:lnTo>
                <a:lnTo>
                  <a:pt x="11264" y="15795"/>
                </a:lnTo>
                <a:lnTo>
                  <a:pt x="11533" y="15847"/>
                </a:lnTo>
                <a:lnTo>
                  <a:pt x="11765" y="15900"/>
                </a:lnTo>
                <a:lnTo>
                  <a:pt x="12015" y="15952"/>
                </a:lnTo>
                <a:lnTo>
                  <a:pt x="12212" y="16017"/>
                </a:lnTo>
                <a:lnTo>
                  <a:pt x="12427" y="16095"/>
                </a:lnTo>
                <a:lnTo>
                  <a:pt x="12605" y="16173"/>
                </a:lnTo>
                <a:lnTo>
                  <a:pt x="12766" y="16278"/>
                </a:lnTo>
                <a:lnTo>
                  <a:pt x="12909" y="16369"/>
                </a:lnTo>
                <a:lnTo>
                  <a:pt x="13035" y="16473"/>
                </a:lnTo>
                <a:lnTo>
                  <a:pt x="13249" y="16695"/>
                </a:lnTo>
                <a:lnTo>
                  <a:pt x="13428" y="16943"/>
                </a:lnTo>
                <a:lnTo>
                  <a:pt x="13517" y="17204"/>
                </a:lnTo>
                <a:lnTo>
                  <a:pt x="13589" y="17478"/>
                </a:lnTo>
                <a:lnTo>
                  <a:pt x="13589" y="17752"/>
                </a:lnTo>
                <a:lnTo>
                  <a:pt x="13517" y="18026"/>
                </a:lnTo>
                <a:lnTo>
                  <a:pt x="13428" y="18273"/>
                </a:lnTo>
                <a:lnTo>
                  <a:pt x="13285" y="18521"/>
                </a:lnTo>
                <a:lnTo>
                  <a:pt x="13106" y="18756"/>
                </a:lnTo>
                <a:lnTo>
                  <a:pt x="12874" y="18978"/>
                </a:lnTo>
                <a:lnTo>
                  <a:pt x="12427" y="19356"/>
                </a:lnTo>
                <a:lnTo>
                  <a:pt x="12123" y="19682"/>
                </a:lnTo>
                <a:lnTo>
                  <a:pt x="12015" y="19800"/>
                </a:lnTo>
                <a:lnTo>
                  <a:pt x="11908" y="19956"/>
                </a:lnTo>
                <a:lnTo>
                  <a:pt x="11872" y="20073"/>
                </a:lnTo>
                <a:lnTo>
                  <a:pt x="11872" y="20204"/>
                </a:lnTo>
                <a:lnTo>
                  <a:pt x="11872" y="20334"/>
                </a:lnTo>
                <a:lnTo>
                  <a:pt x="11944" y="20426"/>
                </a:lnTo>
                <a:lnTo>
                  <a:pt x="12051" y="20530"/>
                </a:lnTo>
                <a:lnTo>
                  <a:pt x="12176" y="20634"/>
                </a:lnTo>
                <a:lnTo>
                  <a:pt x="12319" y="20726"/>
                </a:lnTo>
                <a:lnTo>
                  <a:pt x="12534" y="20830"/>
                </a:lnTo>
                <a:lnTo>
                  <a:pt x="12766" y="20934"/>
                </a:lnTo>
                <a:lnTo>
                  <a:pt x="13070" y="21026"/>
                </a:lnTo>
                <a:lnTo>
                  <a:pt x="13428" y="21130"/>
                </a:lnTo>
                <a:lnTo>
                  <a:pt x="13875" y="21234"/>
                </a:lnTo>
                <a:lnTo>
                  <a:pt x="14322" y="21326"/>
                </a:lnTo>
                <a:lnTo>
                  <a:pt x="14787" y="21404"/>
                </a:lnTo>
                <a:lnTo>
                  <a:pt x="15305" y="21482"/>
                </a:lnTo>
                <a:lnTo>
                  <a:pt x="15824" y="21534"/>
                </a:lnTo>
                <a:lnTo>
                  <a:pt x="16378" y="21586"/>
                </a:lnTo>
                <a:lnTo>
                  <a:pt x="16897" y="21613"/>
                </a:lnTo>
                <a:lnTo>
                  <a:pt x="17433" y="21613"/>
                </a:lnTo>
                <a:lnTo>
                  <a:pt x="17988" y="21613"/>
                </a:lnTo>
                <a:lnTo>
                  <a:pt x="18506" y="21586"/>
                </a:lnTo>
                <a:lnTo>
                  <a:pt x="18989" y="21508"/>
                </a:lnTo>
                <a:lnTo>
                  <a:pt x="19436" y="21430"/>
                </a:lnTo>
                <a:lnTo>
                  <a:pt x="19883" y="21326"/>
                </a:lnTo>
                <a:lnTo>
                  <a:pt x="20258" y="21208"/>
                </a:lnTo>
                <a:lnTo>
                  <a:pt x="20598" y="21026"/>
                </a:lnTo>
                <a:lnTo>
                  <a:pt x="20527" y="20726"/>
                </a:lnTo>
                <a:lnTo>
                  <a:pt x="20455" y="20426"/>
                </a:lnTo>
                <a:lnTo>
                  <a:pt x="20401" y="20100"/>
                </a:lnTo>
                <a:lnTo>
                  <a:pt x="20401" y="19747"/>
                </a:lnTo>
                <a:lnTo>
                  <a:pt x="20366" y="19030"/>
                </a:lnTo>
                <a:lnTo>
                  <a:pt x="20401" y="18300"/>
                </a:lnTo>
                <a:lnTo>
                  <a:pt x="20455" y="17595"/>
                </a:lnTo>
                <a:lnTo>
                  <a:pt x="20527" y="16969"/>
                </a:lnTo>
                <a:lnTo>
                  <a:pt x="20598" y="16447"/>
                </a:lnTo>
                <a:lnTo>
                  <a:pt x="20598" y="16017"/>
                </a:lnTo>
                <a:lnTo>
                  <a:pt x="20598" y="15873"/>
                </a:lnTo>
                <a:lnTo>
                  <a:pt x="20491" y="15717"/>
                </a:lnTo>
                <a:lnTo>
                  <a:pt x="20401" y="15573"/>
                </a:lnTo>
                <a:lnTo>
                  <a:pt x="20223" y="15417"/>
                </a:lnTo>
                <a:lnTo>
                  <a:pt x="20044" y="15300"/>
                </a:lnTo>
                <a:lnTo>
                  <a:pt x="19811" y="15195"/>
                </a:lnTo>
                <a:lnTo>
                  <a:pt x="19561" y="15091"/>
                </a:lnTo>
                <a:lnTo>
                  <a:pt x="19329" y="15026"/>
                </a:lnTo>
                <a:lnTo>
                  <a:pt x="19060" y="14973"/>
                </a:lnTo>
                <a:lnTo>
                  <a:pt x="18774" y="14921"/>
                </a:lnTo>
                <a:lnTo>
                  <a:pt x="18542" y="14921"/>
                </a:lnTo>
                <a:lnTo>
                  <a:pt x="18256" y="14921"/>
                </a:lnTo>
                <a:lnTo>
                  <a:pt x="18023" y="14973"/>
                </a:lnTo>
                <a:lnTo>
                  <a:pt x="17791" y="15052"/>
                </a:lnTo>
                <a:lnTo>
                  <a:pt x="17576" y="15143"/>
                </a:lnTo>
                <a:lnTo>
                  <a:pt x="17398" y="15273"/>
                </a:lnTo>
                <a:lnTo>
                  <a:pt x="17201" y="15391"/>
                </a:lnTo>
                <a:lnTo>
                  <a:pt x="16950" y="15521"/>
                </a:lnTo>
                <a:lnTo>
                  <a:pt x="16682" y="15600"/>
                </a:lnTo>
                <a:lnTo>
                  <a:pt x="16378" y="15652"/>
                </a:lnTo>
                <a:lnTo>
                  <a:pt x="16039" y="15678"/>
                </a:lnTo>
                <a:lnTo>
                  <a:pt x="15681" y="15652"/>
                </a:lnTo>
                <a:lnTo>
                  <a:pt x="15305" y="15626"/>
                </a:lnTo>
                <a:lnTo>
                  <a:pt x="14966" y="15547"/>
                </a:lnTo>
                <a:lnTo>
                  <a:pt x="14626" y="15443"/>
                </a:lnTo>
                <a:lnTo>
                  <a:pt x="14286" y="15300"/>
                </a:lnTo>
                <a:lnTo>
                  <a:pt x="13964" y="15143"/>
                </a:lnTo>
                <a:lnTo>
                  <a:pt x="13696" y="14947"/>
                </a:lnTo>
                <a:lnTo>
                  <a:pt x="13589" y="14817"/>
                </a:lnTo>
                <a:lnTo>
                  <a:pt x="13482" y="14700"/>
                </a:lnTo>
                <a:lnTo>
                  <a:pt x="13392" y="14569"/>
                </a:lnTo>
                <a:lnTo>
                  <a:pt x="13321" y="14426"/>
                </a:lnTo>
                <a:lnTo>
                  <a:pt x="13249" y="14269"/>
                </a:lnTo>
                <a:lnTo>
                  <a:pt x="13213" y="14126"/>
                </a:lnTo>
                <a:lnTo>
                  <a:pt x="13178" y="13943"/>
                </a:lnTo>
                <a:lnTo>
                  <a:pt x="13178" y="13773"/>
                </a:lnTo>
                <a:lnTo>
                  <a:pt x="13178" y="13565"/>
                </a:lnTo>
                <a:lnTo>
                  <a:pt x="13213" y="13369"/>
                </a:lnTo>
                <a:lnTo>
                  <a:pt x="13249" y="13173"/>
                </a:lnTo>
                <a:lnTo>
                  <a:pt x="13321" y="12991"/>
                </a:lnTo>
                <a:lnTo>
                  <a:pt x="13392" y="12847"/>
                </a:lnTo>
                <a:lnTo>
                  <a:pt x="13482" y="12691"/>
                </a:lnTo>
                <a:lnTo>
                  <a:pt x="13589" y="12547"/>
                </a:lnTo>
                <a:lnTo>
                  <a:pt x="13732" y="12417"/>
                </a:lnTo>
                <a:lnTo>
                  <a:pt x="14000" y="12195"/>
                </a:lnTo>
                <a:lnTo>
                  <a:pt x="14340" y="11986"/>
                </a:lnTo>
                <a:lnTo>
                  <a:pt x="14698" y="11843"/>
                </a:lnTo>
                <a:lnTo>
                  <a:pt x="15073" y="11739"/>
                </a:lnTo>
                <a:lnTo>
                  <a:pt x="15449" y="11660"/>
                </a:lnTo>
                <a:lnTo>
                  <a:pt x="15824" y="11621"/>
                </a:lnTo>
                <a:lnTo>
                  <a:pt x="16200" y="11621"/>
                </a:lnTo>
                <a:lnTo>
                  <a:pt x="16575" y="11660"/>
                </a:lnTo>
                <a:lnTo>
                  <a:pt x="16933" y="11713"/>
                </a:lnTo>
                <a:lnTo>
                  <a:pt x="17272" y="11817"/>
                </a:lnTo>
                <a:lnTo>
                  <a:pt x="17541" y="11947"/>
                </a:lnTo>
                <a:lnTo>
                  <a:pt x="17791" y="12091"/>
                </a:lnTo>
                <a:lnTo>
                  <a:pt x="17916" y="12195"/>
                </a:lnTo>
                <a:lnTo>
                  <a:pt x="18095" y="12286"/>
                </a:lnTo>
                <a:lnTo>
                  <a:pt x="18292" y="12391"/>
                </a:lnTo>
                <a:lnTo>
                  <a:pt x="18470" y="12443"/>
                </a:lnTo>
                <a:lnTo>
                  <a:pt x="18703" y="12521"/>
                </a:lnTo>
                <a:lnTo>
                  <a:pt x="18917" y="12547"/>
                </a:lnTo>
                <a:lnTo>
                  <a:pt x="19150" y="12573"/>
                </a:lnTo>
                <a:lnTo>
                  <a:pt x="19400" y="12586"/>
                </a:lnTo>
                <a:lnTo>
                  <a:pt x="19633" y="12586"/>
                </a:lnTo>
                <a:lnTo>
                  <a:pt x="19883" y="12573"/>
                </a:lnTo>
                <a:lnTo>
                  <a:pt x="20115" y="12521"/>
                </a:lnTo>
                <a:lnTo>
                  <a:pt x="20366" y="12469"/>
                </a:lnTo>
                <a:lnTo>
                  <a:pt x="20598" y="12417"/>
                </a:lnTo>
                <a:lnTo>
                  <a:pt x="20849" y="12313"/>
                </a:lnTo>
                <a:lnTo>
                  <a:pt x="21045" y="12221"/>
                </a:lnTo>
                <a:lnTo>
                  <a:pt x="21296" y="12091"/>
                </a:lnTo>
                <a:lnTo>
                  <a:pt x="21349" y="12013"/>
                </a:lnTo>
                <a:lnTo>
                  <a:pt x="21456" y="11947"/>
                </a:lnTo>
                <a:lnTo>
                  <a:pt x="21528" y="11843"/>
                </a:lnTo>
                <a:lnTo>
                  <a:pt x="21564" y="11713"/>
                </a:lnTo>
                <a:lnTo>
                  <a:pt x="21671" y="11465"/>
                </a:lnTo>
                <a:lnTo>
                  <a:pt x="21707" y="11165"/>
                </a:lnTo>
                <a:lnTo>
                  <a:pt x="21707" y="10813"/>
                </a:lnTo>
                <a:lnTo>
                  <a:pt x="21707" y="10460"/>
                </a:lnTo>
                <a:lnTo>
                  <a:pt x="21635" y="10082"/>
                </a:lnTo>
                <a:lnTo>
                  <a:pt x="21564" y="9717"/>
                </a:lnTo>
                <a:lnTo>
                  <a:pt x="21349" y="8908"/>
                </a:lnTo>
                <a:lnTo>
                  <a:pt x="21117" y="8191"/>
                </a:lnTo>
                <a:lnTo>
                  <a:pt x="20849" y="7539"/>
                </a:lnTo>
                <a:lnTo>
                  <a:pt x="20598" y="7030"/>
                </a:lnTo>
                <a:lnTo>
                  <a:pt x="20044" y="7108"/>
                </a:lnTo>
                <a:lnTo>
                  <a:pt x="19472" y="7160"/>
                </a:lnTo>
                <a:lnTo>
                  <a:pt x="18882" y="7213"/>
                </a:lnTo>
                <a:lnTo>
                  <a:pt x="18256" y="7213"/>
                </a:lnTo>
                <a:lnTo>
                  <a:pt x="17684" y="7213"/>
                </a:lnTo>
                <a:lnTo>
                  <a:pt x="17094" y="7186"/>
                </a:lnTo>
                <a:lnTo>
                  <a:pt x="16503" y="7160"/>
                </a:lnTo>
                <a:lnTo>
                  <a:pt x="16003" y="7108"/>
                </a:lnTo>
                <a:lnTo>
                  <a:pt x="15001" y="7004"/>
                </a:lnTo>
                <a:lnTo>
                  <a:pt x="14215" y="6913"/>
                </a:lnTo>
                <a:lnTo>
                  <a:pt x="13696" y="6834"/>
                </a:lnTo>
                <a:lnTo>
                  <a:pt x="13517" y="6808"/>
                </a:lnTo>
                <a:lnTo>
                  <a:pt x="13070" y="6652"/>
                </a:lnTo>
                <a:lnTo>
                  <a:pt x="12695" y="6482"/>
                </a:lnTo>
                <a:lnTo>
                  <a:pt x="12355" y="6313"/>
                </a:lnTo>
                <a:lnTo>
                  <a:pt x="12123" y="6104"/>
                </a:lnTo>
                <a:lnTo>
                  <a:pt x="11908" y="5882"/>
                </a:lnTo>
                <a:lnTo>
                  <a:pt x="11765" y="5660"/>
                </a:lnTo>
                <a:lnTo>
                  <a:pt x="11676" y="5426"/>
                </a:lnTo>
                <a:lnTo>
                  <a:pt x="11604" y="5204"/>
                </a:lnTo>
                <a:lnTo>
                  <a:pt x="11604" y="4956"/>
                </a:lnTo>
                <a:lnTo>
                  <a:pt x="11640" y="4734"/>
                </a:lnTo>
                <a:lnTo>
                  <a:pt x="11711" y="4500"/>
                </a:lnTo>
                <a:lnTo>
                  <a:pt x="11801" y="4304"/>
                </a:lnTo>
                <a:lnTo>
                  <a:pt x="11908" y="4108"/>
                </a:lnTo>
                <a:lnTo>
                  <a:pt x="12087" y="3926"/>
                </a:lnTo>
                <a:lnTo>
                  <a:pt x="12284" y="3756"/>
                </a:lnTo>
                <a:lnTo>
                  <a:pt x="12498" y="3626"/>
                </a:lnTo>
                <a:lnTo>
                  <a:pt x="12695" y="3482"/>
                </a:lnTo>
                <a:lnTo>
                  <a:pt x="12874" y="3273"/>
                </a:lnTo>
                <a:lnTo>
                  <a:pt x="13035" y="3052"/>
                </a:lnTo>
                <a:lnTo>
                  <a:pt x="13178" y="2778"/>
                </a:lnTo>
                <a:lnTo>
                  <a:pt x="13285" y="2504"/>
                </a:lnTo>
                <a:lnTo>
                  <a:pt x="13321" y="2204"/>
                </a:lnTo>
                <a:lnTo>
                  <a:pt x="13356" y="1904"/>
                </a:lnTo>
                <a:lnTo>
                  <a:pt x="13285" y="1604"/>
                </a:lnTo>
                <a:lnTo>
                  <a:pt x="13178" y="1304"/>
                </a:lnTo>
                <a:lnTo>
                  <a:pt x="13035" y="1017"/>
                </a:lnTo>
                <a:lnTo>
                  <a:pt x="12945" y="900"/>
                </a:lnTo>
                <a:lnTo>
                  <a:pt x="12802" y="769"/>
                </a:lnTo>
                <a:lnTo>
                  <a:pt x="12659" y="652"/>
                </a:lnTo>
                <a:lnTo>
                  <a:pt x="12498" y="547"/>
                </a:lnTo>
                <a:lnTo>
                  <a:pt x="12319" y="443"/>
                </a:lnTo>
                <a:lnTo>
                  <a:pt x="12123" y="352"/>
                </a:lnTo>
                <a:lnTo>
                  <a:pt x="11872" y="273"/>
                </a:lnTo>
                <a:lnTo>
                  <a:pt x="11640" y="221"/>
                </a:lnTo>
                <a:lnTo>
                  <a:pt x="11354" y="143"/>
                </a:lnTo>
                <a:lnTo>
                  <a:pt x="11086" y="117"/>
                </a:lnTo>
                <a:lnTo>
                  <a:pt x="10782" y="91"/>
                </a:lnTo>
                <a:lnTo>
                  <a:pt x="10424" y="91"/>
                </a:lnTo>
                <a:lnTo>
                  <a:pt x="10120" y="91"/>
                </a:lnTo>
                <a:lnTo>
                  <a:pt x="9816" y="117"/>
                </a:lnTo>
                <a:lnTo>
                  <a:pt x="9548" y="143"/>
                </a:lnTo>
                <a:lnTo>
                  <a:pt x="9298" y="195"/>
                </a:lnTo>
                <a:lnTo>
                  <a:pt x="9065" y="247"/>
                </a:lnTo>
                <a:lnTo>
                  <a:pt x="8815" y="300"/>
                </a:lnTo>
                <a:lnTo>
                  <a:pt x="8618" y="378"/>
                </a:lnTo>
                <a:lnTo>
                  <a:pt x="8403" y="469"/>
                </a:lnTo>
                <a:lnTo>
                  <a:pt x="8243" y="547"/>
                </a:lnTo>
                <a:lnTo>
                  <a:pt x="8064" y="652"/>
                </a:lnTo>
                <a:lnTo>
                  <a:pt x="7921" y="743"/>
                </a:lnTo>
                <a:lnTo>
                  <a:pt x="7796" y="873"/>
                </a:lnTo>
                <a:lnTo>
                  <a:pt x="7581" y="1095"/>
                </a:lnTo>
                <a:lnTo>
                  <a:pt x="7402" y="1369"/>
                </a:lnTo>
                <a:lnTo>
                  <a:pt x="7313" y="1630"/>
                </a:lnTo>
                <a:lnTo>
                  <a:pt x="7277" y="1930"/>
                </a:lnTo>
                <a:lnTo>
                  <a:pt x="7277" y="2204"/>
                </a:lnTo>
                <a:lnTo>
                  <a:pt x="7313" y="2478"/>
                </a:lnTo>
                <a:lnTo>
                  <a:pt x="7402" y="2752"/>
                </a:lnTo>
                <a:lnTo>
                  <a:pt x="7581" y="3000"/>
                </a:lnTo>
                <a:lnTo>
                  <a:pt x="7796" y="3221"/>
                </a:lnTo>
                <a:lnTo>
                  <a:pt x="8028" y="3456"/>
                </a:lnTo>
                <a:lnTo>
                  <a:pt x="8260" y="3652"/>
                </a:lnTo>
                <a:lnTo>
                  <a:pt x="8475" y="3873"/>
                </a:lnTo>
                <a:lnTo>
                  <a:pt x="8654" y="4108"/>
                </a:lnTo>
                <a:lnTo>
                  <a:pt x="8743" y="4330"/>
                </a:lnTo>
                <a:lnTo>
                  <a:pt x="8815" y="4578"/>
                </a:lnTo>
                <a:lnTo>
                  <a:pt x="8815" y="4826"/>
                </a:lnTo>
                <a:lnTo>
                  <a:pt x="8779" y="5073"/>
                </a:lnTo>
                <a:lnTo>
                  <a:pt x="8690" y="5308"/>
                </a:lnTo>
                <a:lnTo>
                  <a:pt x="8547" y="5556"/>
                </a:lnTo>
                <a:lnTo>
                  <a:pt x="8332" y="5778"/>
                </a:lnTo>
                <a:lnTo>
                  <a:pt x="8100" y="5986"/>
                </a:lnTo>
                <a:lnTo>
                  <a:pt x="7796" y="6208"/>
                </a:lnTo>
                <a:lnTo>
                  <a:pt x="7438" y="6378"/>
                </a:lnTo>
                <a:lnTo>
                  <a:pt x="7027" y="6534"/>
                </a:lnTo>
                <a:lnTo>
                  <a:pt x="6544" y="6678"/>
                </a:lnTo>
                <a:lnTo>
                  <a:pt x="6043" y="6808"/>
                </a:lnTo>
                <a:lnTo>
                  <a:pt x="5632" y="6808"/>
                </a:lnTo>
                <a:lnTo>
                  <a:pt x="5078" y="6808"/>
                </a:lnTo>
                <a:lnTo>
                  <a:pt x="4488" y="6808"/>
                </a:lnTo>
                <a:lnTo>
                  <a:pt x="3808" y="6808"/>
                </a:lnTo>
                <a:lnTo>
                  <a:pt x="3075" y="6808"/>
                </a:lnTo>
                <a:lnTo>
                  <a:pt x="2288" y="6808"/>
                </a:lnTo>
                <a:lnTo>
                  <a:pt x="1466" y="6808"/>
                </a:lnTo>
                <a:lnTo>
                  <a:pt x="607" y="6808"/>
                </a:lnTo>
                <a:lnTo>
                  <a:pt x="500" y="7239"/>
                </a:lnTo>
                <a:lnTo>
                  <a:pt x="375" y="7839"/>
                </a:lnTo>
                <a:lnTo>
                  <a:pt x="268" y="8491"/>
                </a:lnTo>
                <a:lnTo>
                  <a:pt x="160" y="9182"/>
                </a:lnTo>
                <a:lnTo>
                  <a:pt x="53" y="9860"/>
                </a:lnTo>
                <a:lnTo>
                  <a:pt x="17" y="10486"/>
                </a:lnTo>
                <a:lnTo>
                  <a:pt x="17" y="10969"/>
                </a:lnTo>
                <a:lnTo>
                  <a:pt x="17" y="11295"/>
                </a:lnTo>
                <a:lnTo>
                  <a:pt x="125" y="11465"/>
                </a:lnTo>
                <a:lnTo>
                  <a:pt x="232" y="11634"/>
                </a:lnTo>
                <a:lnTo>
                  <a:pt x="411" y="11765"/>
                </a:lnTo>
                <a:lnTo>
                  <a:pt x="607" y="11895"/>
                </a:lnTo>
                <a:lnTo>
                  <a:pt x="858" y="12013"/>
                </a:lnTo>
                <a:lnTo>
                  <a:pt x="1126" y="12091"/>
                </a:lnTo>
                <a:lnTo>
                  <a:pt x="1430" y="12169"/>
                </a:lnTo>
                <a:lnTo>
                  <a:pt x="1716" y="12221"/>
                </a:lnTo>
                <a:lnTo>
                  <a:pt x="2056" y="12247"/>
                </a:lnTo>
                <a:lnTo>
                  <a:pt x="2360" y="12260"/>
                </a:lnTo>
                <a:lnTo>
                  <a:pt x="2664" y="12247"/>
                </a:lnTo>
                <a:lnTo>
                  <a:pt x="2986" y="12221"/>
                </a:lnTo>
                <a:lnTo>
                  <a:pt x="3290" y="12169"/>
                </a:lnTo>
                <a:lnTo>
                  <a:pt x="3558" y="12065"/>
                </a:lnTo>
                <a:lnTo>
                  <a:pt x="3808" y="11960"/>
                </a:lnTo>
                <a:lnTo>
                  <a:pt x="4041" y="11843"/>
                </a:lnTo>
                <a:lnTo>
                  <a:pt x="4255" y="11686"/>
                </a:lnTo>
                <a:lnTo>
                  <a:pt x="4523" y="11595"/>
                </a:lnTo>
                <a:lnTo>
                  <a:pt x="4792" y="11517"/>
                </a:lnTo>
                <a:lnTo>
                  <a:pt x="5113" y="11491"/>
                </a:lnTo>
                <a:lnTo>
                  <a:pt x="5453" y="11465"/>
                </a:lnTo>
                <a:lnTo>
                  <a:pt x="5757" y="11491"/>
                </a:lnTo>
                <a:lnTo>
                  <a:pt x="6097" y="11543"/>
                </a:lnTo>
                <a:lnTo>
                  <a:pt x="6454" y="11634"/>
                </a:lnTo>
                <a:lnTo>
                  <a:pt x="6758" y="11765"/>
                </a:lnTo>
                <a:lnTo>
                  <a:pt x="7062" y="11921"/>
                </a:lnTo>
                <a:lnTo>
                  <a:pt x="7313" y="12091"/>
                </a:lnTo>
                <a:lnTo>
                  <a:pt x="7545" y="12313"/>
                </a:lnTo>
                <a:lnTo>
                  <a:pt x="7760" y="12573"/>
                </a:lnTo>
                <a:lnTo>
                  <a:pt x="7885" y="12847"/>
                </a:lnTo>
                <a:lnTo>
                  <a:pt x="7992" y="13173"/>
                </a:lnTo>
                <a:lnTo>
                  <a:pt x="8028" y="13500"/>
                </a:lnTo>
                <a:lnTo>
                  <a:pt x="7992" y="13747"/>
                </a:lnTo>
                <a:lnTo>
                  <a:pt x="7885" y="13969"/>
                </a:lnTo>
                <a:lnTo>
                  <a:pt x="7760" y="14191"/>
                </a:lnTo>
                <a:lnTo>
                  <a:pt x="7545" y="14373"/>
                </a:lnTo>
                <a:lnTo>
                  <a:pt x="7313" y="14543"/>
                </a:lnTo>
                <a:lnTo>
                  <a:pt x="7062" y="14700"/>
                </a:lnTo>
                <a:lnTo>
                  <a:pt x="6758" y="14817"/>
                </a:lnTo>
                <a:lnTo>
                  <a:pt x="6454" y="14921"/>
                </a:lnTo>
                <a:lnTo>
                  <a:pt x="6097" y="15000"/>
                </a:lnTo>
                <a:lnTo>
                  <a:pt x="5757" y="15052"/>
                </a:lnTo>
                <a:lnTo>
                  <a:pt x="5453" y="15052"/>
                </a:lnTo>
                <a:lnTo>
                  <a:pt x="5113" y="15026"/>
                </a:lnTo>
                <a:lnTo>
                  <a:pt x="4792" y="14973"/>
                </a:lnTo>
                <a:lnTo>
                  <a:pt x="4523" y="14869"/>
                </a:lnTo>
                <a:lnTo>
                  <a:pt x="4255" y="14752"/>
                </a:lnTo>
                <a:lnTo>
                  <a:pt x="4041" y="14569"/>
                </a:lnTo>
                <a:lnTo>
                  <a:pt x="3844" y="14400"/>
                </a:lnTo>
                <a:lnTo>
                  <a:pt x="3594" y="14269"/>
                </a:lnTo>
                <a:lnTo>
                  <a:pt x="3361" y="14165"/>
                </a:lnTo>
                <a:lnTo>
                  <a:pt x="3111" y="14100"/>
                </a:lnTo>
                <a:lnTo>
                  <a:pt x="2843" y="14073"/>
                </a:lnTo>
                <a:lnTo>
                  <a:pt x="2574" y="14073"/>
                </a:lnTo>
                <a:lnTo>
                  <a:pt x="2288" y="14100"/>
                </a:lnTo>
                <a:lnTo>
                  <a:pt x="2020" y="14139"/>
                </a:lnTo>
                <a:lnTo>
                  <a:pt x="1734" y="14243"/>
                </a:lnTo>
                <a:lnTo>
                  <a:pt x="1466" y="14347"/>
                </a:lnTo>
                <a:lnTo>
                  <a:pt x="1233" y="14465"/>
                </a:lnTo>
                <a:lnTo>
                  <a:pt x="983" y="14621"/>
                </a:lnTo>
                <a:lnTo>
                  <a:pt x="786" y="14765"/>
                </a:lnTo>
                <a:lnTo>
                  <a:pt x="572" y="14947"/>
                </a:lnTo>
                <a:lnTo>
                  <a:pt x="411" y="15143"/>
                </a:lnTo>
                <a:lnTo>
                  <a:pt x="303" y="15378"/>
                </a:lnTo>
                <a:lnTo>
                  <a:pt x="196" y="15600"/>
                </a:lnTo>
                <a:lnTo>
                  <a:pt x="160" y="15873"/>
                </a:lnTo>
                <a:lnTo>
                  <a:pt x="196" y="16200"/>
                </a:lnTo>
                <a:lnTo>
                  <a:pt x="232" y="16526"/>
                </a:lnTo>
                <a:lnTo>
                  <a:pt x="411" y="17295"/>
                </a:lnTo>
                <a:lnTo>
                  <a:pt x="607" y="18104"/>
                </a:lnTo>
                <a:lnTo>
                  <a:pt x="715" y="18508"/>
                </a:lnTo>
                <a:lnTo>
                  <a:pt x="822" y="18926"/>
                </a:lnTo>
                <a:lnTo>
                  <a:pt x="876" y="19330"/>
                </a:lnTo>
                <a:lnTo>
                  <a:pt x="911" y="19734"/>
                </a:lnTo>
                <a:lnTo>
                  <a:pt x="911" y="20073"/>
                </a:lnTo>
                <a:lnTo>
                  <a:pt x="876" y="20426"/>
                </a:lnTo>
                <a:lnTo>
                  <a:pt x="858" y="20608"/>
                </a:lnTo>
                <a:lnTo>
                  <a:pt x="786" y="20752"/>
                </a:lnTo>
                <a:lnTo>
                  <a:pt x="715" y="20908"/>
                </a:lnTo>
                <a:lnTo>
                  <a:pt x="607" y="21026"/>
                </a:lnTo>
                <a:lnTo>
                  <a:pt x="1394" y="20934"/>
                </a:lnTo>
                <a:lnTo>
                  <a:pt x="2217" y="20804"/>
                </a:lnTo>
                <a:lnTo>
                  <a:pt x="3039" y="20726"/>
                </a:lnTo>
                <a:lnTo>
                  <a:pt x="3844" y="20660"/>
                </a:lnTo>
                <a:lnTo>
                  <a:pt x="4595" y="20634"/>
                </a:lnTo>
                <a:lnTo>
                  <a:pt x="5310" y="20634"/>
                </a:lnTo>
                <a:lnTo>
                  <a:pt x="5650" y="20660"/>
                </a:lnTo>
                <a:lnTo>
                  <a:pt x="6007" y="20700"/>
                </a:lnTo>
                <a:lnTo>
                  <a:pt x="6276" y="20752"/>
                </a:lnTo>
                <a:lnTo>
                  <a:pt x="6580" y="20830"/>
                </a:lnTo>
                <a:close/>
              </a:path>
            </a:pathLst>
          </a:custGeom>
          <a:solidFill>
            <a:schemeClr val="bg2"/>
          </a:solidFill>
          <a:ln w="9525">
            <a:round/>
            <a:headEnd/>
            <a:tailEnd/>
          </a:ln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bg2"/>
            </a:extrusionClr>
          </a:sp3d>
        </p:spPr>
        <p:txBody>
          <a:bodyPr anchor="ctr" anchorCtr="1">
            <a:flatTx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15200"/>
      </p:ext>
    </p:extLst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Chemical exposure can be a result of inhalation, direct contact or ingestion.</a:t>
            </a:r>
          </a:p>
          <a:p>
            <a:endParaRPr lang="en-US" dirty="0" smtClean="0"/>
          </a:p>
          <a:p>
            <a:r>
              <a:rPr lang="en-US" dirty="0" smtClean="0"/>
              <a:t>Chemical accidents occur when people do not read or do not follow the directions for using or mixing of a chemical agent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15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0204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Radiation Exposure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Radiation exposure is determined by length of  time exposed, distance from the radiation source and the amount of the radiation dose.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16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689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85800"/>
            <a:ext cx="8080375" cy="1066800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dirty="0" smtClean="0"/>
              <a:t>     Latex Sensitivity</a:t>
            </a:r>
          </a:p>
        </p:txBody>
      </p:sp>
      <p:sp>
        <p:nvSpPr>
          <p:cNvPr id="29702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752600"/>
            <a:ext cx="7467600" cy="4724400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en-US" dirty="0" smtClean="0"/>
              <a:t>Latex allergies on the rise</a:t>
            </a:r>
          </a:p>
          <a:p>
            <a:pPr eaLnBrk="1" hangingPunct="1"/>
            <a:r>
              <a:rPr lang="en-US" dirty="0" smtClean="0"/>
              <a:t>Causative agents</a:t>
            </a:r>
          </a:p>
          <a:p>
            <a:pPr eaLnBrk="1" hangingPunct="1"/>
            <a:r>
              <a:rPr lang="en-US" dirty="0" smtClean="0"/>
              <a:t>Type I allergic reaction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 Hives, itching, teary eyes , runny nose,  </a:t>
            </a:r>
          </a:p>
          <a:p>
            <a:pPr marL="0" indent="0" eaLnBrk="1" hangingPunct="1">
              <a:buNone/>
            </a:pPr>
            <a:r>
              <a:rPr lang="en-US" dirty="0"/>
              <a:t> </a:t>
            </a:r>
            <a:r>
              <a:rPr lang="en-US" dirty="0" smtClean="0"/>
              <a:t>    respiratory distress </a:t>
            </a:r>
          </a:p>
          <a:p>
            <a:pPr eaLnBrk="1" hangingPunct="1"/>
            <a:r>
              <a:rPr lang="en-US" dirty="0" smtClean="0"/>
              <a:t>Other allergies precipitate latex allergy</a:t>
            </a:r>
          </a:p>
          <a:p>
            <a:r>
              <a:rPr lang="en-US" dirty="0" smtClean="0"/>
              <a:t>Latex sensitive persons need to avoid </a:t>
            </a:r>
            <a:r>
              <a:rPr lang="en-US" dirty="0" err="1" smtClean="0"/>
              <a:t>balloons,condoms,rubber</a:t>
            </a:r>
            <a:r>
              <a:rPr lang="en-US" dirty="0" smtClean="0"/>
              <a:t> bands, shoe </a:t>
            </a:r>
            <a:r>
              <a:rPr lang="en-US" dirty="0"/>
              <a:t>soles</a:t>
            </a:r>
          </a:p>
          <a:p>
            <a:pPr eaLnBrk="1" hangingPunct="1"/>
            <a:endParaRPr lang="en-US" dirty="0" smtClean="0"/>
          </a:p>
        </p:txBody>
      </p:sp>
      <p:sp>
        <p:nvSpPr>
          <p:cNvPr id="29698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6D85B596-C329-4BFD-9F5B-EAF60282169E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296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E7E1D56-659B-4A26-9245-A2B91868203E}" type="slidenum">
              <a:rPr lang="en-US"/>
              <a:pPr lvl="1">
                <a:defRPr/>
              </a:pPr>
              <a:t>17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4000" smtClean="0"/>
              <a:t>VIOLENCE IN THE WORKPLACE</a:t>
            </a:r>
          </a:p>
        </p:txBody>
      </p:sp>
      <p:sp>
        <p:nvSpPr>
          <p:cNvPr id="30726" name="Rectangle 3"/>
          <p:cNvSpPr>
            <a:spLocks noGrp="1" noChangeArrowheads="1"/>
          </p:cNvSpPr>
          <p:nvPr>
            <p:ph idx="1"/>
          </p:nvPr>
        </p:nvSpPr>
        <p:spPr>
          <a:xfrm>
            <a:off x="1066799" y="1905000"/>
            <a:ext cx="7388225" cy="4191000"/>
          </a:xfrm>
        </p:spPr>
        <p:txBody>
          <a:bodyPr>
            <a:normAutofit fontScale="92500" lnSpcReduction="20000"/>
          </a:bodyPr>
          <a:lstStyle/>
          <a:p>
            <a:pPr eaLnBrk="1" hangingPunct="1"/>
            <a:r>
              <a:rPr lang="en-US" dirty="0" smtClean="0"/>
              <a:t>Increased awareness of potential dangers</a:t>
            </a:r>
          </a:p>
          <a:p>
            <a:pPr eaLnBrk="1" hangingPunct="1"/>
            <a:r>
              <a:rPr lang="en-US" dirty="0" smtClean="0"/>
              <a:t>Increase personal safety, i.e. car park safety</a:t>
            </a:r>
          </a:p>
          <a:p>
            <a:pPr eaLnBrk="1" hangingPunct="1"/>
            <a:r>
              <a:rPr lang="en-US" dirty="0" smtClean="0"/>
              <a:t>Report suspicious persons to security promptly</a:t>
            </a:r>
          </a:p>
          <a:p>
            <a:pPr eaLnBrk="1" hangingPunct="1"/>
            <a:r>
              <a:rPr lang="en-US" dirty="0" smtClean="0"/>
              <a:t>Bomb Threat: In the event of a phoned  threat, gather as much information as possible from caller-write it down and pass it on to security and police.</a:t>
            </a:r>
          </a:p>
        </p:txBody>
      </p:sp>
      <p:sp>
        <p:nvSpPr>
          <p:cNvPr id="30722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9A7D2FA-B748-4ADD-A578-7C402726ACB2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307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5016EC5-7742-41EC-B3CF-FDE93A48BE26}" type="slidenum">
              <a:rPr lang="en-US"/>
              <a:pPr lvl="1">
                <a:defRPr/>
              </a:pPr>
              <a:t>18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            Code Pink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Pink may be used for abduction of an infant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/>
              <a:t>	- Doors </a:t>
            </a:r>
            <a:r>
              <a:rPr lang="en-US" dirty="0"/>
              <a:t>are locked; employees </a:t>
            </a:r>
            <a:r>
              <a:rPr lang="en-US" dirty="0" smtClean="0"/>
              <a:t>are </a:t>
            </a:r>
            <a:r>
              <a:rPr lang="en-US" dirty="0" smtClean="0"/>
              <a:t>			posted in </a:t>
            </a:r>
            <a:r>
              <a:rPr lang="en-US" dirty="0" smtClean="0"/>
              <a:t>hallways </a:t>
            </a:r>
            <a:r>
              <a:rPr lang="en-US" dirty="0"/>
              <a:t>and at </a:t>
            </a:r>
            <a:r>
              <a:rPr lang="en-US" dirty="0" smtClean="0"/>
              <a:t>			stairwells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dirty="0" smtClean="0"/>
              <a:t>	- Suspicious </a:t>
            </a:r>
            <a:r>
              <a:rPr lang="en-US" dirty="0"/>
              <a:t>people are stopped </a:t>
            </a:r>
            <a:r>
              <a:rPr lang="en-US" dirty="0" smtClean="0"/>
              <a:t>			and questioned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M2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19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628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OSHA History </a:t>
            </a:r>
          </a:p>
        </p:txBody>
      </p:sp>
      <p:sp>
        <p:nvSpPr>
          <p:cNvPr id="1741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Initial Act Passed by Congress –1970</a:t>
            </a:r>
          </a:p>
          <a:p>
            <a:pPr eaLnBrk="1" hangingPunct="1"/>
            <a:r>
              <a:rPr lang="en-US" dirty="0" smtClean="0"/>
              <a:t>Amendment Passed by Congress-1990</a:t>
            </a:r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b="1" dirty="0" smtClean="0">
                <a:latin typeface="MS UI Gothic" pitchFamily="34" charset="-128"/>
                <a:ea typeface="MS UI Gothic" pitchFamily="34" charset="-128"/>
              </a:rPr>
              <a:t>The Purpose of establishing the administration was to promote the </a:t>
            </a:r>
          </a:p>
          <a:p>
            <a:pPr marL="0" indent="0" eaLnBrk="1" hangingPunct="1">
              <a:buNone/>
            </a:pPr>
            <a:r>
              <a:rPr lang="en-US" b="1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b="1" dirty="0" smtClean="0">
                <a:latin typeface="MS UI Gothic" pitchFamily="34" charset="-128"/>
                <a:ea typeface="MS UI Gothic" pitchFamily="34" charset="-128"/>
              </a:rPr>
              <a:t>  safety &amp; health of employees through    </a:t>
            </a:r>
          </a:p>
          <a:p>
            <a:pPr marL="0" indent="0" eaLnBrk="1" hangingPunct="1">
              <a:buNone/>
            </a:pPr>
            <a:r>
              <a:rPr lang="en-US" b="1" dirty="0">
                <a:latin typeface="MS UI Gothic" pitchFamily="34" charset="-128"/>
                <a:ea typeface="MS UI Gothic" pitchFamily="34" charset="-128"/>
              </a:rPr>
              <a:t> </a:t>
            </a:r>
            <a:r>
              <a:rPr lang="en-US" b="1" dirty="0" smtClean="0">
                <a:latin typeface="MS UI Gothic" pitchFamily="34" charset="-128"/>
                <a:ea typeface="MS UI Gothic" pitchFamily="34" charset="-128"/>
              </a:rPr>
              <a:t>  out the United States</a:t>
            </a:r>
          </a:p>
        </p:txBody>
      </p:sp>
      <p:sp>
        <p:nvSpPr>
          <p:cNvPr id="1741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154428B-BEEC-4EA9-9237-4799FC35B94B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dirty="0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fld id="{FDA9DC8B-7A1D-402F-A1B3-E252D1A89B74}" type="slidenum">
              <a:rPr lang="en-US"/>
              <a:pPr lvl="1">
                <a:defRPr/>
              </a:pPr>
              <a:t>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Tornado Warning vs. Watch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Tornado Watch means weather is conducive to tornado formation</a:t>
            </a:r>
          </a:p>
          <a:p>
            <a:r>
              <a:rPr lang="en-US" dirty="0" smtClean="0"/>
              <a:t>Tornado Warning means a tornado has been sighted within the vicinity</a:t>
            </a:r>
          </a:p>
          <a:p>
            <a:r>
              <a:rPr lang="en-US" dirty="0" smtClean="0"/>
              <a:t>Move </a:t>
            </a:r>
            <a:r>
              <a:rPr lang="en-US" dirty="0" smtClean="0"/>
              <a:t>patients away from windows and into hallways with solid </a:t>
            </a:r>
            <a:r>
              <a:rPr lang="en-US" dirty="0" smtClean="0"/>
              <a:t>walls</a:t>
            </a:r>
          </a:p>
          <a:p>
            <a:r>
              <a:rPr lang="en-US" dirty="0" smtClean="0"/>
              <a:t>Close </a:t>
            </a:r>
            <a:r>
              <a:rPr lang="en-US" dirty="0" smtClean="0"/>
              <a:t>curtains and doors to prevent flying debris.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20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753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Internal vs. External </a:t>
            </a:r>
            <a:r>
              <a:rPr lang="en-US" dirty="0" err="1" smtClean="0"/>
              <a:t>Disastor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799" y="1752600"/>
            <a:ext cx="7388225" cy="4343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An event within the facility is an internal disaster-tornado, bomb threat, fire,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External disaster occurs in community but impacts facility-mass shooting, bus accident with multi victims, apartment fire, etc</a:t>
            </a:r>
            <a:r>
              <a:rPr lang="en-US" dirty="0" smtClean="0"/>
              <a:t>.</a:t>
            </a:r>
          </a:p>
          <a:p>
            <a:pPr marL="82296" indent="0">
              <a:buNone/>
            </a:pPr>
            <a:endParaRPr lang="en-US" dirty="0" smtClean="0"/>
          </a:p>
          <a:p>
            <a:r>
              <a:rPr lang="en-US" dirty="0" smtClean="0"/>
              <a:t>Facilities have policies in place on how to deal with incidents internally or externally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21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04399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600200" y="685800"/>
            <a:ext cx="58674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8800" smtClean="0"/>
              <a:t>Summary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endParaRPr lang="en-US" dirty="0" smtClean="0"/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OSHA History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Ergonomics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General Safety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Standard Precaution &amp; Infection Control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Hazard Communication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Tuberculosis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Latex Sensitivity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Workplace Violence</a:t>
            </a:r>
          </a:p>
          <a:p>
            <a:pPr eaLnBrk="1" hangingPunct="1">
              <a:lnSpc>
                <a:spcPct val="80000"/>
              </a:lnSpc>
            </a:pPr>
            <a:endParaRPr lang="en-US" dirty="0" smtClean="0"/>
          </a:p>
        </p:txBody>
      </p:sp>
      <p:sp>
        <p:nvSpPr>
          <p:cNvPr id="3174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35050352-5B86-4A04-A0E3-B1C257AE3890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3174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BC6F4C7E-140D-4F4E-BE76-7A18AD358CD5}" type="slidenum">
              <a:rPr lang="en-US"/>
              <a:pPr lvl="1">
                <a:defRPr/>
              </a:pPr>
              <a:t>22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z="6600" dirty="0" smtClean="0"/>
              <a:t>      </a:t>
            </a:r>
            <a:r>
              <a:rPr lang="en-US" sz="5400" dirty="0" smtClean="0"/>
              <a:t>OSHA Topics</a:t>
            </a:r>
          </a:p>
        </p:txBody>
      </p:sp>
      <p:sp>
        <p:nvSpPr>
          <p:cNvPr id="18438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General Safety, Fire, Electrical &amp; Emergency Preparedness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/>
              <a:t>Hazard Communication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Standard Precautions/Infection Control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Tuberculosis        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Ergonomics</a:t>
            </a:r>
            <a:endParaRPr lang="en-US" sz="2800" dirty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Latex Allergy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Violence in the Workplace 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Internal </a:t>
            </a:r>
            <a:r>
              <a:rPr lang="en-US" sz="2800" dirty="0"/>
              <a:t>vs. External disaster</a:t>
            </a:r>
          </a:p>
          <a:p>
            <a:pPr eaLnBrk="1" hangingPunct="1">
              <a:lnSpc>
                <a:spcPct val="80000"/>
              </a:lnSpc>
            </a:pPr>
            <a:endParaRPr lang="en-US" sz="2800" dirty="0" smtClean="0"/>
          </a:p>
        </p:txBody>
      </p:sp>
      <p:sp>
        <p:nvSpPr>
          <p:cNvPr id="1843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52618818-7D0C-4229-9A20-F1F0ADFC80A8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fld id="{A099E502-99AE-4124-82DB-2B04EBF05FF9}" type="slidenum">
              <a:rPr lang="en-US"/>
              <a:pPr lvl="1">
                <a:defRPr/>
              </a:pPr>
              <a:t>3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    Exposure Control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ECP: employers are responsible for a written plan to inform and train employees (at no cost to the employee</a:t>
            </a:r>
            <a:r>
              <a:rPr lang="en-US" dirty="0" smtClean="0"/>
              <a:t>), what </a:t>
            </a:r>
            <a:r>
              <a:rPr lang="en-US" dirty="0"/>
              <a:t>their risk level is, how risk can be decreased, safe practices, and updates in technology to minimize such.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4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34076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Hazard </a:t>
            </a:r>
            <a:r>
              <a:rPr lang="en-US" dirty="0"/>
              <a:t>Communication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/>
              <a:t>Exposure Control </a:t>
            </a:r>
            <a:r>
              <a:rPr lang="en-US" dirty="0" smtClean="0"/>
              <a:t>Plan Training regarding: </a:t>
            </a:r>
          </a:p>
          <a:p>
            <a:pPr marL="82296" indent="0" eaLnBrk="1" hangingPunct="1">
              <a:buNone/>
            </a:pPr>
            <a:r>
              <a:rPr lang="en-US" dirty="0" smtClean="0"/>
              <a:t>	J</a:t>
            </a:r>
            <a:r>
              <a:rPr lang="en-US" dirty="0" smtClean="0"/>
              <a:t>ob </a:t>
            </a:r>
            <a:r>
              <a:rPr lang="en-US" dirty="0"/>
              <a:t>function &amp; risk categories</a:t>
            </a:r>
          </a:p>
          <a:p>
            <a:pPr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	Standard </a:t>
            </a:r>
            <a:r>
              <a:rPr lang="en-US" dirty="0"/>
              <a:t>Practices-Policies &amp; </a:t>
            </a:r>
            <a:r>
              <a:rPr lang="en-US" dirty="0" smtClean="0"/>
              <a:t>				Procedures</a:t>
            </a:r>
            <a:endParaRPr lang="en-US" dirty="0"/>
          </a:p>
          <a:p>
            <a:pPr eaLnBrk="1" hangingPunct="1">
              <a:buNone/>
            </a:pPr>
            <a:r>
              <a:rPr lang="en-US" dirty="0"/>
              <a:t>	</a:t>
            </a:r>
            <a:r>
              <a:rPr lang="en-US" dirty="0" smtClean="0"/>
              <a:t>	Infection </a:t>
            </a:r>
            <a:r>
              <a:rPr lang="en-US" dirty="0"/>
              <a:t>Control, Blood Spills &amp; </a:t>
            </a:r>
            <a:r>
              <a:rPr lang="en-US" dirty="0" smtClean="0"/>
              <a:t>				Sharps</a:t>
            </a:r>
            <a:endParaRPr lang="en-US" dirty="0"/>
          </a:p>
          <a:p>
            <a:pPr eaLnBrk="1" hangingPunct="1">
              <a:buNone/>
            </a:pPr>
            <a:r>
              <a:rPr lang="en-US" dirty="0"/>
              <a:t>		Engineering Controls Awareness</a:t>
            </a:r>
          </a:p>
          <a:p>
            <a:pPr eaLnBrk="1" hangingPunct="1">
              <a:buNone/>
            </a:pPr>
            <a:r>
              <a:rPr lang="en-US" dirty="0"/>
              <a:t>		Safe Work Practices</a:t>
            </a:r>
          </a:p>
          <a:p>
            <a:pPr eaLnBrk="1" hangingPunct="1">
              <a:buNone/>
            </a:pPr>
            <a:r>
              <a:rPr lang="en-US" dirty="0"/>
              <a:t>		Infectious Waste Disposal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5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174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 Employee Hazard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Personal Protective Equipment              </a:t>
            </a:r>
          </a:p>
          <a:p>
            <a:pPr marL="0" indent="0" eaLnBrk="1" hangingPunct="1">
              <a:buNone/>
            </a:pPr>
            <a:r>
              <a:rPr lang="en-US" sz="2800" dirty="0"/>
              <a:t> </a:t>
            </a:r>
            <a:r>
              <a:rPr lang="en-US" sz="2800" dirty="0" smtClean="0"/>
              <a:t>   </a:t>
            </a:r>
            <a:r>
              <a:rPr lang="en-US" sz="2800" dirty="0" smtClean="0"/>
              <a:t>- Gloves</a:t>
            </a:r>
            <a:r>
              <a:rPr lang="en-US" sz="2800" dirty="0" smtClean="0"/>
              <a:t>, face shields, mask , gown, eye </a:t>
            </a:r>
            <a:r>
              <a:rPr lang="en-US" sz="2800" dirty="0" smtClean="0"/>
              <a:t>	wear   </a:t>
            </a:r>
            <a:endParaRPr lang="en-US" sz="2800" dirty="0" smtClean="0"/>
          </a:p>
          <a:p>
            <a:pPr marL="0" indent="0" eaLnBrk="1" hangingPunct="1">
              <a:buNone/>
            </a:pPr>
            <a:r>
              <a:rPr lang="en-US" sz="2800" dirty="0"/>
              <a:t> </a:t>
            </a:r>
            <a:r>
              <a:rPr lang="en-US" sz="2800" dirty="0" smtClean="0"/>
              <a:t>    </a:t>
            </a:r>
            <a:r>
              <a:rPr lang="en-US" sz="2800" dirty="0" smtClean="0"/>
              <a:t>- Indications </a:t>
            </a:r>
            <a:r>
              <a:rPr lang="en-US" sz="2800" dirty="0" smtClean="0"/>
              <a:t>for use: body fluids that may </a:t>
            </a:r>
            <a:r>
              <a:rPr lang="en-US" sz="2800" dirty="0" smtClean="0"/>
              <a:t>	splash, infective </a:t>
            </a:r>
            <a:r>
              <a:rPr lang="en-US" sz="2800" dirty="0" smtClean="0"/>
              <a:t>agents that </a:t>
            </a:r>
            <a:r>
              <a:rPr lang="en-US" sz="2800" dirty="0" smtClean="0"/>
              <a:t>are</a:t>
            </a:r>
          </a:p>
          <a:p>
            <a:pPr marL="0" indent="0" eaLnBrk="1" hangingPunct="1">
              <a:buNone/>
            </a:pPr>
            <a:r>
              <a:rPr lang="en-US" sz="2800" dirty="0"/>
              <a:t>	</a:t>
            </a:r>
            <a:r>
              <a:rPr lang="en-US" sz="2800" dirty="0" smtClean="0"/>
              <a:t>transmitted </a:t>
            </a:r>
            <a:r>
              <a:rPr lang="en-US" sz="2800" dirty="0" smtClean="0"/>
              <a:t>via air or </a:t>
            </a:r>
            <a:r>
              <a:rPr lang="en-US" sz="2800" dirty="0" smtClean="0"/>
              <a:t>contact </a:t>
            </a:r>
            <a:endParaRPr lang="en-US" sz="2800" dirty="0" smtClean="0"/>
          </a:p>
          <a:p>
            <a:pPr eaLnBrk="1" hangingPunct="1"/>
            <a:r>
              <a:rPr lang="en-US" dirty="0" smtClean="0"/>
              <a:t>Material </a:t>
            </a:r>
            <a:r>
              <a:rPr lang="en-US" dirty="0"/>
              <a:t>Safety Data Sheets</a:t>
            </a:r>
          </a:p>
          <a:p>
            <a:pPr lvl="2" eaLnBrk="1" hangingPunct="1"/>
            <a:r>
              <a:rPr lang="en-US" sz="2800" dirty="0"/>
              <a:t>Immediate resources</a:t>
            </a:r>
          </a:p>
          <a:p>
            <a:pPr lvl="2" eaLnBrk="1" hangingPunct="1"/>
            <a:r>
              <a:rPr lang="en-US" sz="2800" dirty="0"/>
              <a:t>Common Causes of Injury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362AEC-DD85-4AAA-B5A5-3AA4A2E16962}" type="datetime1">
              <a:rPr lang="en-US" smtClean="0"/>
              <a:pPr>
                <a:defRPr/>
              </a:pPr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M2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 lvl="1">
              <a:defRPr/>
            </a:pPr>
            <a:fld id="{01DD5008-7367-4FE5-BF7D-C28D0ECDCA67}" type="slidenum">
              <a:rPr lang="en-US" smtClean="0"/>
              <a:pPr lvl="1">
                <a:defRPr/>
              </a:pPr>
              <a:t>6</a:t>
            </a:fld>
            <a:endParaRPr lang="en-US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5828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smtClean="0"/>
              <a:t>STANDARD PRECAUTIONS</a:t>
            </a:r>
          </a:p>
        </p:txBody>
      </p:sp>
      <p:sp>
        <p:nvSpPr>
          <p:cNvPr id="21510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dirty="0" smtClean="0"/>
              <a:t>BLOODBORNE PATHOGENS:               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smtClean="0"/>
              <a:t>			</a:t>
            </a:r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endParaRPr lang="en-US" sz="2800" dirty="0" smtClean="0"/>
          </a:p>
          <a:p>
            <a:pPr eaLnBrk="1" hangingPunct="1">
              <a:spcBef>
                <a:spcPct val="50000"/>
              </a:spcBef>
              <a:buFont typeface="Wingdings" pitchFamily="2" charset="2"/>
              <a:buNone/>
            </a:pPr>
            <a:r>
              <a:rPr lang="en-US" sz="2800" dirty="0" smtClean="0"/>
              <a:t>			A GERM THAT TRAVELS IN                     		</a:t>
            </a:r>
            <a:r>
              <a:rPr lang="en-US" sz="2800" dirty="0"/>
              <a:t>T</a:t>
            </a:r>
            <a:r>
              <a:rPr lang="en-US" sz="2800" dirty="0" smtClean="0"/>
              <a:t>HE BLOOD AND BODY FLUIDS THAT IS CAPABLE OF CAUSING DISEASE.</a:t>
            </a:r>
          </a:p>
        </p:txBody>
      </p:sp>
      <p:sp>
        <p:nvSpPr>
          <p:cNvPr id="21506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15E1196-8DC2-426B-A300-A28BE2A5116F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1A3C77D9-DB66-431B-A642-16C05FD36572}" type="slidenum">
              <a:rPr lang="en-US"/>
              <a:pPr lvl="1">
                <a:defRPr/>
              </a:pPr>
              <a:t>7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1511" name="Puzzle5"/>
          <p:cNvSpPr>
            <a:spLocks noChangeAspect="1" noEditPoints="1" noChangeArrowheads="1"/>
          </p:cNvSpPr>
          <p:nvPr/>
        </p:nvSpPr>
        <p:spPr bwMode="blackWhite">
          <a:xfrm>
            <a:off x="9144000" y="4648200"/>
            <a:ext cx="1524000" cy="1206500"/>
          </a:xfrm>
          <a:custGeom>
            <a:avLst/>
            <a:gdLst>
              <a:gd name="T0" fmla="*/ 4880 w 21600"/>
              <a:gd name="T1" fmla="*/ 6714 h 21600"/>
              <a:gd name="T2" fmla="*/ 16494 w 21600"/>
              <a:gd name="T3" fmla="*/ 13712 h 21600"/>
            </a:gdLst>
            <a:ahLst/>
            <a:cxnLst/>
            <a:rect l="T0" t="T1" r="T2" b="T3"/>
            <a:pathLst>
              <a:path w="21600" h="21600">
                <a:moveTo>
                  <a:pt x="4281" y="12397"/>
                </a:moveTo>
                <a:lnTo>
                  <a:pt x="4168" y="12510"/>
                </a:lnTo>
                <a:lnTo>
                  <a:pt x="4044" y="12623"/>
                </a:lnTo>
                <a:lnTo>
                  <a:pt x="3931" y="12680"/>
                </a:lnTo>
                <a:lnTo>
                  <a:pt x="3807" y="12736"/>
                </a:lnTo>
                <a:lnTo>
                  <a:pt x="3671" y="12736"/>
                </a:lnTo>
                <a:lnTo>
                  <a:pt x="3558" y="12736"/>
                </a:lnTo>
                <a:lnTo>
                  <a:pt x="3434" y="12708"/>
                </a:lnTo>
                <a:lnTo>
                  <a:pt x="3321" y="12651"/>
                </a:lnTo>
                <a:lnTo>
                  <a:pt x="3061" y="12538"/>
                </a:lnTo>
                <a:lnTo>
                  <a:pt x="2824" y="12383"/>
                </a:lnTo>
                <a:lnTo>
                  <a:pt x="2564" y="12185"/>
                </a:lnTo>
                <a:lnTo>
                  <a:pt x="2327" y="12029"/>
                </a:lnTo>
                <a:lnTo>
                  <a:pt x="2067" y="11860"/>
                </a:lnTo>
                <a:lnTo>
                  <a:pt x="1807" y="11718"/>
                </a:lnTo>
                <a:lnTo>
                  <a:pt x="1671" y="11704"/>
                </a:lnTo>
                <a:lnTo>
                  <a:pt x="1547" y="11676"/>
                </a:lnTo>
                <a:lnTo>
                  <a:pt x="1412" y="11676"/>
                </a:lnTo>
                <a:lnTo>
                  <a:pt x="1287" y="11676"/>
                </a:lnTo>
                <a:lnTo>
                  <a:pt x="1152" y="11704"/>
                </a:lnTo>
                <a:lnTo>
                  <a:pt x="1005" y="11775"/>
                </a:lnTo>
                <a:lnTo>
                  <a:pt x="869" y="11860"/>
                </a:lnTo>
                <a:lnTo>
                  <a:pt x="745" y="12001"/>
                </a:lnTo>
                <a:lnTo>
                  <a:pt x="587" y="12128"/>
                </a:lnTo>
                <a:lnTo>
                  <a:pt x="463" y="12326"/>
                </a:lnTo>
                <a:lnTo>
                  <a:pt x="305" y="12567"/>
                </a:lnTo>
                <a:lnTo>
                  <a:pt x="180" y="12835"/>
                </a:lnTo>
                <a:lnTo>
                  <a:pt x="112" y="13005"/>
                </a:lnTo>
                <a:lnTo>
                  <a:pt x="67" y="13189"/>
                </a:lnTo>
                <a:lnTo>
                  <a:pt x="45" y="13429"/>
                </a:lnTo>
                <a:lnTo>
                  <a:pt x="45" y="13683"/>
                </a:lnTo>
                <a:lnTo>
                  <a:pt x="67" y="13924"/>
                </a:lnTo>
                <a:lnTo>
                  <a:pt x="135" y="14192"/>
                </a:lnTo>
                <a:lnTo>
                  <a:pt x="225" y="14447"/>
                </a:lnTo>
                <a:lnTo>
                  <a:pt x="327" y="14687"/>
                </a:lnTo>
                <a:lnTo>
                  <a:pt x="485" y="14899"/>
                </a:lnTo>
                <a:lnTo>
                  <a:pt x="655" y="15097"/>
                </a:lnTo>
                <a:lnTo>
                  <a:pt x="768" y="15168"/>
                </a:lnTo>
                <a:lnTo>
                  <a:pt x="869" y="15252"/>
                </a:lnTo>
                <a:lnTo>
                  <a:pt x="982" y="15309"/>
                </a:lnTo>
                <a:lnTo>
                  <a:pt x="1118" y="15365"/>
                </a:lnTo>
                <a:lnTo>
                  <a:pt x="1242" y="15394"/>
                </a:lnTo>
                <a:lnTo>
                  <a:pt x="1389" y="15422"/>
                </a:lnTo>
                <a:lnTo>
                  <a:pt x="1547" y="15422"/>
                </a:lnTo>
                <a:lnTo>
                  <a:pt x="1717" y="15422"/>
                </a:lnTo>
                <a:lnTo>
                  <a:pt x="1897" y="15394"/>
                </a:lnTo>
                <a:lnTo>
                  <a:pt x="2067" y="15365"/>
                </a:lnTo>
                <a:lnTo>
                  <a:pt x="2259" y="15281"/>
                </a:lnTo>
                <a:lnTo>
                  <a:pt x="2462" y="15196"/>
                </a:lnTo>
                <a:lnTo>
                  <a:pt x="2779" y="15069"/>
                </a:lnTo>
                <a:lnTo>
                  <a:pt x="3038" y="14956"/>
                </a:lnTo>
                <a:lnTo>
                  <a:pt x="3298" y="14871"/>
                </a:lnTo>
                <a:lnTo>
                  <a:pt x="3547" y="14842"/>
                </a:lnTo>
                <a:lnTo>
                  <a:pt x="3648" y="14871"/>
                </a:lnTo>
                <a:lnTo>
                  <a:pt x="3761" y="14899"/>
                </a:lnTo>
                <a:lnTo>
                  <a:pt x="3841" y="14956"/>
                </a:lnTo>
                <a:lnTo>
                  <a:pt x="3953" y="15040"/>
                </a:lnTo>
                <a:lnTo>
                  <a:pt x="4044" y="15139"/>
                </a:lnTo>
                <a:lnTo>
                  <a:pt x="4123" y="15281"/>
                </a:lnTo>
                <a:lnTo>
                  <a:pt x="4213" y="15450"/>
                </a:lnTo>
                <a:lnTo>
                  <a:pt x="4281" y="15662"/>
                </a:lnTo>
                <a:lnTo>
                  <a:pt x="4360" y="15903"/>
                </a:lnTo>
                <a:lnTo>
                  <a:pt x="4428" y="16171"/>
                </a:lnTo>
                <a:lnTo>
                  <a:pt x="4473" y="16482"/>
                </a:lnTo>
                <a:lnTo>
                  <a:pt x="4541" y="16779"/>
                </a:lnTo>
                <a:lnTo>
                  <a:pt x="4586" y="17132"/>
                </a:lnTo>
                <a:lnTo>
                  <a:pt x="4609" y="17486"/>
                </a:lnTo>
                <a:lnTo>
                  <a:pt x="4620" y="17868"/>
                </a:lnTo>
                <a:lnTo>
                  <a:pt x="4620" y="18235"/>
                </a:lnTo>
                <a:lnTo>
                  <a:pt x="4620" y="18617"/>
                </a:lnTo>
                <a:lnTo>
                  <a:pt x="4620" y="19027"/>
                </a:lnTo>
                <a:lnTo>
                  <a:pt x="4586" y="19408"/>
                </a:lnTo>
                <a:lnTo>
                  <a:pt x="4541" y="19790"/>
                </a:lnTo>
                <a:lnTo>
                  <a:pt x="4496" y="20172"/>
                </a:lnTo>
                <a:lnTo>
                  <a:pt x="4405" y="20525"/>
                </a:lnTo>
                <a:lnTo>
                  <a:pt x="4326" y="20879"/>
                </a:lnTo>
                <a:lnTo>
                  <a:pt x="4236" y="21204"/>
                </a:lnTo>
                <a:lnTo>
                  <a:pt x="4778" y="21204"/>
                </a:lnTo>
                <a:lnTo>
                  <a:pt x="5298" y="21204"/>
                </a:lnTo>
                <a:lnTo>
                  <a:pt x="5817" y="21204"/>
                </a:lnTo>
                <a:lnTo>
                  <a:pt x="6269" y="21204"/>
                </a:lnTo>
                <a:lnTo>
                  <a:pt x="6710" y="21204"/>
                </a:lnTo>
                <a:lnTo>
                  <a:pt x="7094" y="21204"/>
                </a:lnTo>
                <a:lnTo>
                  <a:pt x="7444" y="21204"/>
                </a:lnTo>
                <a:lnTo>
                  <a:pt x="7704" y="21204"/>
                </a:lnTo>
                <a:lnTo>
                  <a:pt x="8054" y="21062"/>
                </a:lnTo>
                <a:lnTo>
                  <a:pt x="8337" y="20935"/>
                </a:lnTo>
                <a:lnTo>
                  <a:pt x="8597" y="20737"/>
                </a:lnTo>
                <a:lnTo>
                  <a:pt x="8834" y="20553"/>
                </a:lnTo>
                <a:lnTo>
                  <a:pt x="9003" y="20327"/>
                </a:lnTo>
                <a:lnTo>
                  <a:pt x="9184" y="20087"/>
                </a:lnTo>
                <a:lnTo>
                  <a:pt x="9286" y="19847"/>
                </a:lnTo>
                <a:lnTo>
                  <a:pt x="9376" y="19592"/>
                </a:lnTo>
                <a:lnTo>
                  <a:pt x="9444" y="19324"/>
                </a:lnTo>
                <a:lnTo>
                  <a:pt x="9466" y="19055"/>
                </a:lnTo>
                <a:lnTo>
                  <a:pt x="9466" y="18786"/>
                </a:lnTo>
                <a:lnTo>
                  <a:pt x="9421" y="18546"/>
                </a:lnTo>
                <a:lnTo>
                  <a:pt x="9353" y="18263"/>
                </a:lnTo>
                <a:lnTo>
                  <a:pt x="9241" y="18023"/>
                </a:lnTo>
                <a:lnTo>
                  <a:pt x="9139" y="17783"/>
                </a:lnTo>
                <a:lnTo>
                  <a:pt x="8958" y="17557"/>
                </a:lnTo>
                <a:lnTo>
                  <a:pt x="8811" y="17316"/>
                </a:lnTo>
                <a:lnTo>
                  <a:pt x="8676" y="17076"/>
                </a:lnTo>
                <a:lnTo>
                  <a:pt x="8597" y="16807"/>
                </a:lnTo>
                <a:lnTo>
                  <a:pt x="8506" y="16510"/>
                </a:lnTo>
                <a:lnTo>
                  <a:pt x="8484" y="16200"/>
                </a:lnTo>
                <a:lnTo>
                  <a:pt x="8484" y="15903"/>
                </a:lnTo>
                <a:lnTo>
                  <a:pt x="8506" y="15606"/>
                </a:lnTo>
                <a:lnTo>
                  <a:pt x="8574" y="15309"/>
                </a:lnTo>
                <a:lnTo>
                  <a:pt x="8676" y="15040"/>
                </a:lnTo>
                <a:lnTo>
                  <a:pt x="8811" y="14772"/>
                </a:lnTo>
                <a:lnTo>
                  <a:pt x="8902" y="14659"/>
                </a:lnTo>
                <a:lnTo>
                  <a:pt x="9003" y="14517"/>
                </a:lnTo>
                <a:lnTo>
                  <a:pt x="9094" y="14418"/>
                </a:lnTo>
                <a:lnTo>
                  <a:pt x="9218" y="14334"/>
                </a:lnTo>
                <a:lnTo>
                  <a:pt x="9331" y="14249"/>
                </a:lnTo>
                <a:lnTo>
                  <a:pt x="9466" y="14164"/>
                </a:lnTo>
                <a:lnTo>
                  <a:pt x="9613" y="14093"/>
                </a:lnTo>
                <a:lnTo>
                  <a:pt x="9760" y="14037"/>
                </a:lnTo>
                <a:lnTo>
                  <a:pt x="9918" y="13980"/>
                </a:lnTo>
                <a:lnTo>
                  <a:pt x="10088" y="13952"/>
                </a:lnTo>
                <a:lnTo>
                  <a:pt x="10291" y="13924"/>
                </a:lnTo>
                <a:lnTo>
                  <a:pt x="10483" y="13924"/>
                </a:lnTo>
                <a:lnTo>
                  <a:pt x="10698" y="13924"/>
                </a:lnTo>
                <a:lnTo>
                  <a:pt x="10890" y="13952"/>
                </a:lnTo>
                <a:lnTo>
                  <a:pt x="11071" y="14008"/>
                </a:lnTo>
                <a:lnTo>
                  <a:pt x="11240" y="14065"/>
                </a:lnTo>
                <a:lnTo>
                  <a:pt x="11387" y="14136"/>
                </a:lnTo>
                <a:lnTo>
                  <a:pt x="11545" y="14220"/>
                </a:lnTo>
                <a:lnTo>
                  <a:pt x="11669" y="14305"/>
                </a:lnTo>
                <a:lnTo>
                  <a:pt x="11782" y="14418"/>
                </a:lnTo>
                <a:lnTo>
                  <a:pt x="11895" y="14517"/>
                </a:lnTo>
                <a:lnTo>
                  <a:pt x="11974" y="14659"/>
                </a:lnTo>
                <a:lnTo>
                  <a:pt x="12065" y="14800"/>
                </a:lnTo>
                <a:lnTo>
                  <a:pt x="12133" y="14927"/>
                </a:lnTo>
                <a:lnTo>
                  <a:pt x="12234" y="15252"/>
                </a:lnTo>
                <a:lnTo>
                  <a:pt x="12302" y="15549"/>
                </a:lnTo>
                <a:lnTo>
                  <a:pt x="12325" y="15874"/>
                </a:lnTo>
                <a:lnTo>
                  <a:pt x="12325" y="16200"/>
                </a:lnTo>
                <a:lnTo>
                  <a:pt x="12279" y="16525"/>
                </a:lnTo>
                <a:lnTo>
                  <a:pt x="12212" y="16850"/>
                </a:lnTo>
                <a:lnTo>
                  <a:pt x="12133" y="17132"/>
                </a:lnTo>
                <a:lnTo>
                  <a:pt x="12042" y="17373"/>
                </a:lnTo>
                <a:lnTo>
                  <a:pt x="11918" y="17585"/>
                </a:lnTo>
                <a:lnTo>
                  <a:pt x="11782" y="17754"/>
                </a:lnTo>
                <a:lnTo>
                  <a:pt x="11647" y="17882"/>
                </a:lnTo>
                <a:lnTo>
                  <a:pt x="11523" y="18080"/>
                </a:lnTo>
                <a:lnTo>
                  <a:pt x="11432" y="18263"/>
                </a:lnTo>
                <a:lnTo>
                  <a:pt x="11353" y="18490"/>
                </a:lnTo>
                <a:lnTo>
                  <a:pt x="11285" y="18702"/>
                </a:lnTo>
                <a:lnTo>
                  <a:pt x="11240" y="18942"/>
                </a:lnTo>
                <a:lnTo>
                  <a:pt x="11217" y="19196"/>
                </a:lnTo>
                <a:lnTo>
                  <a:pt x="11217" y="19465"/>
                </a:lnTo>
                <a:lnTo>
                  <a:pt x="11263" y="19705"/>
                </a:lnTo>
                <a:lnTo>
                  <a:pt x="11330" y="19946"/>
                </a:lnTo>
                <a:lnTo>
                  <a:pt x="11410" y="20200"/>
                </a:lnTo>
                <a:lnTo>
                  <a:pt x="11545" y="20440"/>
                </a:lnTo>
                <a:lnTo>
                  <a:pt x="11715" y="20652"/>
                </a:lnTo>
                <a:lnTo>
                  <a:pt x="11918" y="20850"/>
                </a:lnTo>
                <a:lnTo>
                  <a:pt x="12155" y="21034"/>
                </a:lnTo>
                <a:lnTo>
                  <a:pt x="12438" y="21204"/>
                </a:lnTo>
                <a:lnTo>
                  <a:pt x="12562" y="21232"/>
                </a:lnTo>
                <a:lnTo>
                  <a:pt x="12889" y="21317"/>
                </a:lnTo>
                <a:lnTo>
                  <a:pt x="13364" y="21416"/>
                </a:lnTo>
                <a:lnTo>
                  <a:pt x="13997" y="21529"/>
                </a:lnTo>
                <a:lnTo>
                  <a:pt x="14347" y="21585"/>
                </a:lnTo>
                <a:lnTo>
                  <a:pt x="14686" y="21614"/>
                </a:lnTo>
                <a:lnTo>
                  <a:pt x="15058" y="21642"/>
                </a:lnTo>
                <a:lnTo>
                  <a:pt x="15443" y="21642"/>
                </a:lnTo>
                <a:lnTo>
                  <a:pt x="15815" y="21642"/>
                </a:lnTo>
                <a:lnTo>
                  <a:pt x="16211" y="21614"/>
                </a:lnTo>
                <a:lnTo>
                  <a:pt x="16550" y="21529"/>
                </a:lnTo>
                <a:lnTo>
                  <a:pt x="16923" y="21444"/>
                </a:lnTo>
                <a:lnTo>
                  <a:pt x="16855" y="21232"/>
                </a:lnTo>
                <a:lnTo>
                  <a:pt x="16810" y="20978"/>
                </a:lnTo>
                <a:lnTo>
                  <a:pt x="16776" y="20709"/>
                </a:lnTo>
                <a:lnTo>
                  <a:pt x="16753" y="20412"/>
                </a:lnTo>
                <a:lnTo>
                  <a:pt x="16730" y="19762"/>
                </a:lnTo>
                <a:lnTo>
                  <a:pt x="16730" y="19055"/>
                </a:lnTo>
                <a:lnTo>
                  <a:pt x="16753" y="18348"/>
                </a:lnTo>
                <a:lnTo>
                  <a:pt x="16787" y="17641"/>
                </a:lnTo>
                <a:lnTo>
                  <a:pt x="16855" y="16991"/>
                </a:lnTo>
                <a:lnTo>
                  <a:pt x="16923" y="16426"/>
                </a:lnTo>
                <a:lnTo>
                  <a:pt x="16968" y="16171"/>
                </a:lnTo>
                <a:lnTo>
                  <a:pt x="17035" y="15987"/>
                </a:lnTo>
                <a:lnTo>
                  <a:pt x="17115" y="15832"/>
                </a:lnTo>
                <a:lnTo>
                  <a:pt x="17228" y="15691"/>
                </a:lnTo>
                <a:lnTo>
                  <a:pt x="17352" y="15606"/>
                </a:lnTo>
                <a:lnTo>
                  <a:pt x="17487" y="15549"/>
                </a:lnTo>
                <a:lnTo>
                  <a:pt x="17634" y="15493"/>
                </a:lnTo>
                <a:lnTo>
                  <a:pt x="17792" y="15493"/>
                </a:lnTo>
                <a:lnTo>
                  <a:pt x="17939" y="15521"/>
                </a:lnTo>
                <a:lnTo>
                  <a:pt x="18097" y="15578"/>
                </a:lnTo>
                <a:lnTo>
                  <a:pt x="18267" y="15662"/>
                </a:lnTo>
                <a:lnTo>
                  <a:pt x="18414" y="15775"/>
                </a:lnTo>
                <a:lnTo>
                  <a:pt x="18594" y="15874"/>
                </a:lnTo>
                <a:lnTo>
                  <a:pt x="18741" y="16016"/>
                </a:lnTo>
                <a:lnTo>
                  <a:pt x="18900" y="16171"/>
                </a:lnTo>
                <a:lnTo>
                  <a:pt x="19024" y="16369"/>
                </a:lnTo>
                <a:lnTo>
                  <a:pt x="19159" y="16525"/>
                </a:lnTo>
                <a:lnTo>
                  <a:pt x="19329" y="16666"/>
                </a:lnTo>
                <a:lnTo>
                  <a:pt x="19498" y="16779"/>
                </a:lnTo>
                <a:lnTo>
                  <a:pt x="19702" y="16850"/>
                </a:lnTo>
                <a:lnTo>
                  <a:pt x="19894" y="16878"/>
                </a:lnTo>
                <a:lnTo>
                  <a:pt x="20086" y="16906"/>
                </a:lnTo>
                <a:lnTo>
                  <a:pt x="20300" y="16878"/>
                </a:lnTo>
                <a:lnTo>
                  <a:pt x="20504" y="16836"/>
                </a:lnTo>
                <a:lnTo>
                  <a:pt x="20696" y="16751"/>
                </a:lnTo>
                <a:lnTo>
                  <a:pt x="20888" y="16609"/>
                </a:lnTo>
                <a:lnTo>
                  <a:pt x="21069" y="16454"/>
                </a:lnTo>
                <a:lnTo>
                  <a:pt x="21215" y="16256"/>
                </a:lnTo>
                <a:lnTo>
                  <a:pt x="21374" y="16044"/>
                </a:lnTo>
                <a:lnTo>
                  <a:pt x="21475" y="15775"/>
                </a:lnTo>
                <a:lnTo>
                  <a:pt x="21566" y="15479"/>
                </a:lnTo>
                <a:lnTo>
                  <a:pt x="21633" y="15125"/>
                </a:lnTo>
                <a:lnTo>
                  <a:pt x="21633" y="14927"/>
                </a:lnTo>
                <a:lnTo>
                  <a:pt x="21633" y="14772"/>
                </a:lnTo>
                <a:lnTo>
                  <a:pt x="21633" y="14574"/>
                </a:lnTo>
                <a:lnTo>
                  <a:pt x="21611" y="14418"/>
                </a:lnTo>
                <a:lnTo>
                  <a:pt x="21566" y="14249"/>
                </a:lnTo>
                <a:lnTo>
                  <a:pt x="21520" y="14093"/>
                </a:lnTo>
                <a:lnTo>
                  <a:pt x="21453" y="13952"/>
                </a:lnTo>
                <a:lnTo>
                  <a:pt x="21385" y="13810"/>
                </a:lnTo>
                <a:lnTo>
                  <a:pt x="21238" y="13542"/>
                </a:lnTo>
                <a:lnTo>
                  <a:pt x="21069" y="13330"/>
                </a:lnTo>
                <a:lnTo>
                  <a:pt x="20843" y="13132"/>
                </a:lnTo>
                <a:lnTo>
                  <a:pt x="20628" y="13005"/>
                </a:lnTo>
                <a:lnTo>
                  <a:pt x="20391" y="12863"/>
                </a:lnTo>
                <a:lnTo>
                  <a:pt x="20153" y="12807"/>
                </a:lnTo>
                <a:lnTo>
                  <a:pt x="19916" y="12750"/>
                </a:lnTo>
                <a:lnTo>
                  <a:pt x="19679" y="12779"/>
                </a:lnTo>
                <a:lnTo>
                  <a:pt x="19464" y="12835"/>
                </a:lnTo>
                <a:lnTo>
                  <a:pt x="19261" y="12948"/>
                </a:lnTo>
                <a:lnTo>
                  <a:pt x="19182" y="13005"/>
                </a:lnTo>
                <a:lnTo>
                  <a:pt x="19092" y="13090"/>
                </a:lnTo>
                <a:lnTo>
                  <a:pt x="19024" y="13189"/>
                </a:lnTo>
                <a:lnTo>
                  <a:pt x="18945" y="13302"/>
                </a:lnTo>
                <a:lnTo>
                  <a:pt x="18809" y="13514"/>
                </a:lnTo>
                <a:lnTo>
                  <a:pt x="18662" y="13683"/>
                </a:lnTo>
                <a:lnTo>
                  <a:pt x="18504" y="13782"/>
                </a:lnTo>
                <a:lnTo>
                  <a:pt x="18335" y="13867"/>
                </a:lnTo>
                <a:lnTo>
                  <a:pt x="18176" y="13895"/>
                </a:lnTo>
                <a:lnTo>
                  <a:pt x="18007" y="13924"/>
                </a:lnTo>
                <a:lnTo>
                  <a:pt x="17838" y="13895"/>
                </a:lnTo>
                <a:lnTo>
                  <a:pt x="17679" y="13839"/>
                </a:lnTo>
                <a:lnTo>
                  <a:pt x="17533" y="13768"/>
                </a:lnTo>
                <a:lnTo>
                  <a:pt x="17374" y="13683"/>
                </a:lnTo>
                <a:lnTo>
                  <a:pt x="17250" y="13570"/>
                </a:lnTo>
                <a:lnTo>
                  <a:pt x="17137" y="13429"/>
                </a:lnTo>
                <a:lnTo>
                  <a:pt x="17058" y="13302"/>
                </a:lnTo>
                <a:lnTo>
                  <a:pt x="16968" y="13160"/>
                </a:lnTo>
                <a:lnTo>
                  <a:pt x="16923" y="13033"/>
                </a:lnTo>
                <a:lnTo>
                  <a:pt x="16923" y="12892"/>
                </a:lnTo>
                <a:lnTo>
                  <a:pt x="16923" y="12425"/>
                </a:lnTo>
                <a:lnTo>
                  <a:pt x="16923" y="11704"/>
                </a:lnTo>
                <a:lnTo>
                  <a:pt x="16923" y="10743"/>
                </a:lnTo>
                <a:lnTo>
                  <a:pt x="16923" y="9683"/>
                </a:lnTo>
                <a:lnTo>
                  <a:pt x="16923" y="8608"/>
                </a:lnTo>
                <a:lnTo>
                  <a:pt x="16923" y="7520"/>
                </a:lnTo>
                <a:lnTo>
                  <a:pt x="16923" y="6545"/>
                </a:lnTo>
                <a:lnTo>
                  <a:pt x="16923" y="5781"/>
                </a:lnTo>
                <a:lnTo>
                  <a:pt x="16708" y="5937"/>
                </a:lnTo>
                <a:lnTo>
                  <a:pt x="16448" y="6078"/>
                </a:lnTo>
                <a:lnTo>
                  <a:pt x="16188" y="6219"/>
                </a:lnTo>
                <a:lnTo>
                  <a:pt x="15883" y="6290"/>
                </a:lnTo>
                <a:lnTo>
                  <a:pt x="15578" y="6347"/>
                </a:lnTo>
                <a:lnTo>
                  <a:pt x="15251" y="6375"/>
                </a:lnTo>
                <a:lnTo>
                  <a:pt x="14900" y="6403"/>
                </a:lnTo>
                <a:lnTo>
                  <a:pt x="14584" y="6403"/>
                </a:lnTo>
                <a:lnTo>
                  <a:pt x="14234" y="6375"/>
                </a:lnTo>
                <a:lnTo>
                  <a:pt x="13884" y="6318"/>
                </a:lnTo>
                <a:lnTo>
                  <a:pt x="13556" y="6262"/>
                </a:lnTo>
                <a:lnTo>
                  <a:pt x="13240" y="6191"/>
                </a:lnTo>
                <a:lnTo>
                  <a:pt x="12935" y="6106"/>
                </a:lnTo>
                <a:lnTo>
                  <a:pt x="12652" y="5993"/>
                </a:lnTo>
                <a:lnTo>
                  <a:pt x="12392" y="5880"/>
                </a:lnTo>
                <a:lnTo>
                  <a:pt x="12155" y="5781"/>
                </a:lnTo>
                <a:lnTo>
                  <a:pt x="11974" y="5668"/>
                </a:lnTo>
                <a:lnTo>
                  <a:pt x="11828" y="5555"/>
                </a:lnTo>
                <a:lnTo>
                  <a:pt x="11692" y="5456"/>
                </a:lnTo>
                <a:lnTo>
                  <a:pt x="11590" y="5343"/>
                </a:lnTo>
                <a:lnTo>
                  <a:pt x="11500" y="5230"/>
                </a:lnTo>
                <a:lnTo>
                  <a:pt x="11432" y="5131"/>
                </a:lnTo>
                <a:lnTo>
                  <a:pt x="11410" y="4990"/>
                </a:lnTo>
                <a:lnTo>
                  <a:pt x="11387" y="4876"/>
                </a:lnTo>
                <a:lnTo>
                  <a:pt x="11387" y="4749"/>
                </a:lnTo>
                <a:lnTo>
                  <a:pt x="11410" y="4608"/>
                </a:lnTo>
                <a:lnTo>
                  <a:pt x="11477" y="4452"/>
                </a:lnTo>
                <a:lnTo>
                  <a:pt x="11545" y="4283"/>
                </a:lnTo>
                <a:lnTo>
                  <a:pt x="11737" y="3929"/>
                </a:lnTo>
                <a:lnTo>
                  <a:pt x="12020" y="3548"/>
                </a:lnTo>
                <a:lnTo>
                  <a:pt x="12178" y="3307"/>
                </a:lnTo>
                <a:lnTo>
                  <a:pt x="12279" y="3067"/>
                </a:lnTo>
                <a:lnTo>
                  <a:pt x="12370" y="2798"/>
                </a:lnTo>
                <a:lnTo>
                  <a:pt x="12438" y="2487"/>
                </a:lnTo>
                <a:lnTo>
                  <a:pt x="12471" y="2219"/>
                </a:lnTo>
                <a:lnTo>
                  <a:pt x="12471" y="1922"/>
                </a:lnTo>
                <a:lnTo>
                  <a:pt x="12438" y="1625"/>
                </a:lnTo>
                <a:lnTo>
                  <a:pt x="12370" y="1357"/>
                </a:lnTo>
                <a:lnTo>
                  <a:pt x="12279" y="1088"/>
                </a:lnTo>
                <a:lnTo>
                  <a:pt x="12133" y="834"/>
                </a:lnTo>
                <a:lnTo>
                  <a:pt x="12042" y="735"/>
                </a:lnTo>
                <a:lnTo>
                  <a:pt x="11952" y="621"/>
                </a:lnTo>
                <a:lnTo>
                  <a:pt x="11850" y="508"/>
                </a:lnTo>
                <a:lnTo>
                  <a:pt x="11737" y="424"/>
                </a:lnTo>
                <a:lnTo>
                  <a:pt x="11613" y="353"/>
                </a:lnTo>
                <a:lnTo>
                  <a:pt x="11477" y="268"/>
                </a:lnTo>
                <a:lnTo>
                  <a:pt x="11330" y="212"/>
                </a:lnTo>
                <a:lnTo>
                  <a:pt x="11172" y="155"/>
                </a:lnTo>
                <a:lnTo>
                  <a:pt x="11003" y="98"/>
                </a:lnTo>
                <a:lnTo>
                  <a:pt x="10833" y="70"/>
                </a:lnTo>
                <a:lnTo>
                  <a:pt x="10653" y="70"/>
                </a:lnTo>
                <a:lnTo>
                  <a:pt x="10438" y="70"/>
                </a:lnTo>
                <a:lnTo>
                  <a:pt x="10291" y="70"/>
                </a:lnTo>
                <a:lnTo>
                  <a:pt x="10110" y="98"/>
                </a:lnTo>
                <a:lnTo>
                  <a:pt x="9986" y="127"/>
                </a:lnTo>
                <a:lnTo>
                  <a:pt x="9828" y="183"/>
                </a:lnTo>
                <a:lnTo>
                  <a:pt x="9726" y="268"/>
                </a:lnTo>
                <a:lnTo>
                  <a:pt x="9591" y="325"/>
                </a:lnTo>
                <a:lnTo>
                  <a:pt x="9489" y="424"/>
                </a:lnTo>
                <a:lnTo>
                  <a:pt x="9399" y="508"/>
                </a:lnTo>
                <a:lnTo>
                  <a:pt x="9308" y="621"/>
                </a:lnTo>
                <a:lnTo>
                  <a:pt x="9218" y="735"/>
                </a:lnTo>
                <a:lnTo>
                  <a:pt x="9161" y="834"/>
                </a:lnTo>
                <a:lnTo>
                  <a:pt x="9094" y="975"/>
                </a:lnTo>
                <a:lnTo>
                  <a:pt x="9003" y="1243"/>
                </a:lnTo>
                <a:lnTo>
                  <a:pt x="8947" y="1540"/>
                </a:lnTo>
                <a:lnTo>
                  <a:pt x="8924" y="1837"/>
                </a:lnTo>
                <a:lnTo>
                  <a:pt x="8924" y="2162"/>
                </a:lnTo>
                <a:lnTo>
                  <a:pt x="8947" y="2487"/>
                </a:lnTo>
                <a:lnTo>
                  <a:pt x="9003" y="2798"/>
                </a:lnTo>
                <a:lnTo>
                  <a:pt x="9094" y="3124"/>
                </a:lnTo>
                <a:lnTo>
                  <a:pt x="9207" y="3420"/>
                </a:lnTo>
                <a:lnTo>
                  <a:pt x="9331" y="3689"/>
                </a:lnTo>
                <a:lnTo>
                  <a:pt x="9500" y="3929"/>
                </a:lnTo>
                <a:lnTo>
                  <a:pt x="9613" y="4127"/>
                </a:lnTo>
                <a:lnTo>
                  <a:pt x="9704" y="4311"/>
                </a:lnTo>
                <a:lnTo>
                  <a:pt x="9760" y="4509"/>
                </a:lnTo>
                <a:lnTo>
                  <a:pt x="9805" y="4693"/>
                </a:lnTo>
                <a:lnTo>
                  <a:pt x="9805" y="4876"/>
                </a:lnTo>
                <a:lnTo>
                  <a:pt x="9783" y="5074"/>
                </a:lnTo>
                <a:lnTo>
                  <a:pt x="9749" y="5258"/>
                </a:lnTo>
                <a:lnTo>
                  <a:pt x="9658" y="5428"/>
                </a:lnTo>
                <a:lnTo>
                  <a:pt x="9568" y="5555"/>
                </a:lnTo>
                <a:lnTo>
                  <a:pt x="9444" y="5668"/>
                </a:lnTo>
                <a:lnTo>
                  <a:pt x="9263" y="5753"/>
                </a:lnTo>
                <a:lnTo>
                  <a:pt x="9094" y="5809"/>
                </a:lnTo>
                <a:lnTo>
                  <a:pt x="8879" y="5809"/>
                </a:lnTo>
                <a:lnTo>
                  <a:pt x="8619" y="5781"/>
                </a:lnTo>
                <a:lnTo>
                  <a:pt x="8359" y="5696"/>
                </a:lnTo>
                <a:lnTo>
                  <a:pt x="8054" y="5555"/>
                </a:lnTo>
                <a:lnTo>
                  <a:pt x="7874" y="5484"/>
                </a:lnTo>
                <a:lnTo>
                  <a:pt x="7682" y="5428"/>
                </a:lnTo>
                <a:lnTo>
                  <a:pt x="7467" y="5371"/>
                </a:lnTo>
                <a:lnTo>
                  <a:pt x="7275" y="5343"/>
                </a:lnTo>
                <a:lnTo>
                  <a:pt x="6789" y="5343"/>
                </a:lnTo>
                <a:lnTo>
                  <a:pt x="6315" y="5371"/>
                </a:lnTo>
                <a:lnTo>
                  <a:pt x="5817" y="5428"/>
                </a:lnTo>
                <a:lnTo>
                  <a:pt x="5298" y="5541"/>
                </a:lnTo>
                <a:lnTo>
                  <a:pt x="4778" y="5640"/>
                </a:lnTo>
                <a:lnTo>
                  <a:pt x="4281" y="5781"/>
                </a:lnTo>
                <a:lnTo>
                  <a:pt x="4236" y="5937"/>
                </a:lnTo>
                <a:lnTo>
                  <a:pt x="4236" y="6234"/>
                </a:lnTo>
                <a:lnTo>
                  <a:pt x="4236" y="6587"/>
                </a:lnTo>
                <a:lnTo>
                  <a:pt x="4258" y="6997"/>
                </a:lnTo>
                <a:lnTo>
                  <a:pt x="4349" y="7972"/>
                </a:lnTo>
                <a:lnTo>
                  <a:pt x="4428" y="9061"/>
                </a:lnTo>
                <a:lnTo>
                  <a:pt x="4473" y="9612"/>
                </a:lnTo>
                <a:lnTo>
                  <a:pt x="4496" y="10149"/>
                </a:lnTo>
                <a:lnTo>
                  <a:pt x="4518" y="10672"/>
                </a:lnTo>
                <a:lnTo>
                  <a:pt x="4541" y="11125"/>
                </a:lnTo>
                <a:lnTo>
                  <a:pt x="4518" y="11563"/>
                </a:lnTo>
                <a:lnTo>
                  <a:pt x="4473" y="11916"/>
                </a:lnTo>
                <a:lnTo>
                  <a:pt x="4428" y="12072"/>
                </a:lnTo>
                <a:lnTo>
                  <a:pt x="4383" y="12213"/>
                </a:lnTo>
                <a:lnTo>
                  <a:pt x="4349" y="12326"/>
                </a:lnTo>
                <a:lnTo>
                  <a:pt x="4281" y="12397"/>
                </a:lnTo>
                <a:close/>
              </a:path>
            </a:pathLst>
          </a:custGeom>
          <a:solidFill>
            <a:schemeClr val="accent1"/>
          </a:solidFill>
          <a:ln w="9525">
            <a:miter lim="800000"/>
            <a:headEnd/>
            <a:tailEnd/>
          </a:ln>
          <a:scene3d>
            <a:camera prst="legacyPerspectiveFront">
              <a:rot lat="0" lon="300000" rev="0"/>
            </a:camera>
            <a:lightRig rig="legacyFlat4" dir="b"/>
          </a:scene3d>
          <a:sp3d extrusionH="227000" prstMaterial="legacyMatte">
            <a:bevelT w="13500" h="13500" prst="angle"/>
            <a:bevelB w="13500" h="13500" prst="angle"/>
            <a:extrusionClr>
              <a:schemeClr val="accent1"/>
            </a:extrusionClr>
          </a:sp3d>
        </p:spPr>
        <p:txBody>
          <a:bodyPr>
            <a:flatTx/>
          </a:bodyPr>
          <a:lstStyle/>
          <a:p>
            <a:pPr eaLnBrk="0" hangingPunct="0"/>
            <a:r>
              <a:rPr lang="en-US"/>
              <a:t>Text</a:t>
            </a:r>
          </a:p>
        </p:txBody>
      </p:sp>
      <p:pic>
        <p:nvPicPr>
          <p:cNvPr id="21513" name="Picture 17" descr="bloo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2438400"/>
            <a:ext cx="1565275" cy="156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BLOODBORNE PATHOGEN  STANDARD</a:t>
            </a:r>
            <a:endParaRPr lang="en-US" smtClean="0"/>
          </a:p>
        </p:txBody>
      </p:sp>
      <p:sp>
        <p:nvSpPr>
          <p:cNvPr id="22534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mtClean="0"/>
              <a:t>Covers what a bloodborne pathogen  is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How is it transmitted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Prevention of transmission methods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PPE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Hand washing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Sharps injury prevention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Bio-hazardous waste disposal</a:t>
            </a:r>
          </a:p>
          <a:p>
            <a:pPr eaLnBrk="1" hangingPunct="1">
              <a:lnSpc>
                <a:spcPct val="80000"/>
              </a:lnSpc>
            </a:pPr>
            <a:r>
              <a:rPr lang="en-US" smtClean="0"/>
              <a:t>Disease prevention via vaccinations</a:t>
            </a:r>
          </a:p>
          <a:p>
            <a:pPr eaLnBrk="1" hangingPunct="1">
              <a:lnSpc>
                <a:spcPct val="80000"/>
              </a:lnSpc>
            </a:pPr>
            <a:endParaRPr lang="en-US" smtClean="0"/>
          </a:p>
        </p:txBody>
      </p:sp>
      <p:sp>
        <p:nvSpPr>
          <p:cNvPr id="22530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1C7285A6-31A6-4F53-A1A0-2B772BA53184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2253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A0EFAB70-B898-47EF-9B58-A64FDB4DCD8C}" type="slidenum">
              <a:rPr lang="en-US"/>
              <a:pPr lvl="1">
                <a:defRPr/>
              </a:pPr>
              <a:t>8</a:t>
            </a:fld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title"/>
          </p:nvPr>
        </p:nvSpPr>
        <p:spPr>
          <a:xfrm>
            <a:off x="1066800" y="990600"/>
            <a:ext cx="7699375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dirty="0" smtClean="0"/>
              <a:t>Three Primary disease risks for Healthcare Workers</a:t>
            </a:r>
          </a:p>
        </p:txBody>
      </p:sp>
      <p:sp>
        <p:nvSpPr>
          <p:cNvPr id="23558" name="Rectangle 5"/>
          <p:cNvSpPr>
            <a:spLocks noGrp="1" noChangeArrowheads="1"/>
          </p:cNvSpPr>
          <p:nvPr>
            <p:ph idx="1"/>
          </p:nvPr>
        </p:nvSpPr>
        <p:spPr>
          <a:xfrm>
            <a:off x="838200" y="2286000"/>
            <a:ext cx="7772400" cy="3200400"/>
          </a:xfrm>
        </p:spPr>
        <p:txBody>
          <a:bodyPr/>
          <a:lstStyle/>
          <a:p>
            <a:pPr eaLnBrk="1" hangingPunct="1"/>
            <a:r>
              <a:rPr lang="en-US" smtClean="0"/>
              <a:t>HIV   Aids</a:t>
            </a:r>
          </a:p>
          <a:p>
            <a:pPr eaLnBrk="1" hangingPunct="1"/>
            <a:r>
              <a:rPr lang="en-US" smtClean="0"/>
              <a:t>HBV  Hepatitis B</a:t>
            </a:r>
          </a:p>
          <a:p>
            <a:pPr eaLnBrk="1" hangingPunct="1"/>
            <a:r>
              <a:rPr lang="en-US" smtClean="0"/>
              <a:t>HCV  Hepatitis C</a:t>
            </a:r>
          </a:p>
          <a:p>
            <a:pPr lvl="4" eaLnBrk="1" hangingPunct="1"/>
            <a:endParaRPr lang="en-US" smtClean="0"/>
          </a:p>
        </p:txBody>
      </p:sp>
      <p:sp>
        <p:nvSpPr>
          <p:cNvPr id="23554" name="Date Placeholder 3"/>
          <p:cNvSpPr>
            <a:spLocks noGrp="1"/>
          </p:cNvSpPr>
          <p:nvPr>
            <p:ph type="dt" sz="half" idx="10"/>
          </p:nvPr>
        </p:nvSpPr>
        <p:spPr>
          <a:noFill/>
        </p:spPr>
        <p:txBody>
          <a:bodyPr/>
          <a:lstStyle/>
          <a:p>
            <a:fld id="{BAE98808-59F8-4616-8438-26C5F76DFCE2}" type="datetime1">
              <a:rPr lang="en-US"/>
              <a:pPr/>
              <a:t>11/25/2012</a:t>
            </a:fld>
            <a:endParaRPr lang="en-US"/>
          </a:p>
        </p:txBody>
      </p:sp>
      <p:sp>
        <p:nvSpPr>
          <p:cNvPr id="2355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M2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1">
              <a:defRPr/>
            </a:pPr>
            <a:fld id="{9CCA17F0-88B6-48CE-8269-F75AB5B7B4F5}" type="slidenum">
              <a:rPr lang="en-US"/>
              <a:pPr lvl="1">
                <a:defRPr/>
              </a:pPr>
              <a:t>9</a:t>
            </a:fld>
            <a:endParaRPr lang="en-US">
              <a:latin typeface="Times New Roman" pitchFamily="18" charset="0"/>
            </a:endParaRPr>
          </a:p>
        </p:txBody>
      </p:sp>
      <p:sp>
        <p:nvSpPr>
          <p:cNvPr id="23559" name="Rectangle 6"/>
          <p:cNvSpPr>
            <a:spLocks noChangeArrowheads="1"/>
          </p:cNvSpPr>
          <p:nvPr/>
        </p:nvSpPr>
        <p:spPr bwMode="auto">
          <a:xfrm>
            <a:off x="914400" y="4191000"/>
            <a:ext cx="7315200" cy="21844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buClr>
                <a:schemeClr val="tx2"/>
              </a:buClr>
              <a:buSzPct val="75000"/>
              <a:buFont typeface="Wingdings" pitchFamily="2" charset="2"/>
              <a:buChar char="l"/>
            </a:pPr>
            <a:r>
              <a:rPr lang="en-US" sz="2800" dirty="0"/>
              <a:t>Other </a:t>
            </a:r>
            <a:r>
              <a:rPr lang="en-US" sz="2800" dirty="0" err="1"/>
              <a:t>bloodborne</a:t>
            </a:r>
            <a:r>
              <a:rPr lang="en-US" sz="2800" dirty="0"/>
              <a:t> </a:t>
            </a:r>
            <a:r>
              <a:rPr lang="en-US" sz="2800" dirty="0" smtClean="0"/>
              <a:t>illnesses </a:t>
            </a:r>
            <a:r>
              <a:rPr lang="en-US" sz="2800" dirty="0"/>
              <a:t>such as Malaria, Rocky Mountain Tick Fever, </a:t>
            </a:r>
            <a:r>
              <a:rPr lang="en-US" sz="2800" dirty="0" err="1"/>
              <a:t>Crutzfeldt</a:t>
            </a:r>
            <a:r>
              <a:rPr lang="en-US" sz="2800" dirty="0"/>
              <a:t>-Jacob Disease, Syphilis &amp; West Nile Virus are risk factors but not considered by OSHA to be workplace risks.</a:t>
            </a:r>
          </a:p>
          <a:p>
            <a:pPr lvl="4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buFontTx/>
              <a:buChar char="•"/>
            </a:pPr>
            <a:endParaRPr lang="en-US" sz="1800" dirty="0"/>
          </a:p>
        </p:txBody>
      </p:sp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1114</TotalTime>
  <Words>830</Words>
  <Application>Microsoft Office PowerPoint</Application>
  <PresentationFormat>On-screen Show (4:3)</PresentationFormat>
  <Paragraphs>212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Solstice</vt:lpstr>
      <vt:lpstr>PowerPoint Presentation</vt:lpstr>
      <vt:lpstr>OSHA History </vt:lpstr>
      <vt:lpstr>      OSHA Topics</vt:lpstr>
      <vt:lpstr>      Exposure Control Plan</vt:lpstr>
      <vt:lpstr>  Hazard Communication</vt:lpstr>
      <vt:lpstr>  Employee Hazard Protection</vt:lpstr>
      <vt:lpstr>STANDARD PRECAUTIONS</vt:lpstr>
      <vt:lpstr>BLOODBORNE PATHOGEN  STANDARD</vt:lpstr>
      <vt:lpstr>Three Primary disease risks for Healthcare Workers</vt:lpstr>
      <vt:lpstr>                    SYMPTOMS            HIV            Hepatitis B          Hepatitis C </vt:lpstr>
      <vt:lpstr>Hepatitis B Vaccination</vt:lpstr>
      <vt:lpstr>            TUBERCULOSIS</vt:lpstr>
      <vt:lpstr>  TB: Employee Protection </vt:lpstr>
      <vt:lpstr>         ERGONOMICS  </vt:lpstr>
      <vt:lpstr>Chemical Exposure</vt:lpstr>
      <vt:lpstr>Radiation Exposure </vt:lpstr>
      <vt:lpstr>     Latex Sensitivity</vt:lpstr>
      <vt:lpstr>VIOLENCE IN THE WORKPLACE</vt:lpstr>
      <vt:lpstr>             Code Pink</vt:lpstr>
      <vt:lpstr>Tornado Warning vs. Watch </vt:lpstr>
      <vt:lpstr>Internal vs. External Disastor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Jean</dc:creator>
  <cp:lastModifiedBy>Jean Schroeder</cp:lastModifiedBy>
  <cp:revision>44</cp:revision>
  <cp:lastPrinted>1601-01-01T00:00:00Z</cp:lastPrinted>
  <dcterms:created xsi:type="dcterms:W3CDTF">1601-01-01T00:00:00Z</dcterms:created>
  <dcterms:modified xsi:type="dcterms:W3CDTF">2012-11-25T23:08:57Z</dcterms:modified>
</cp:coreProperties>
</file>